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Montserrat" panose="00000500000000000000" pitchFamily="2" charset="0"/>
      <p:regular r:id="rId14"/>
    </p:embeddedFont>
    <p:embeddedFont>
      <p:font typeface="Montserrat Bold" panose="00000800000000000000" charset="0"/>
      <p:regular r:id="rId15"/>
    </p:embeddedFont>
    <p:embeddedFont>
      <p:font typeface="Montserrat Italics" panose="020B0604020202020204" charset="0"/>
      <p:regular r:id="rId16"/>
    </p:embeddedFont>
    <p:embeddedFont>
      <p:font typeface="Open Sans" panose="020B0606030504020204" pitchFamily="34" charset="0"/>
      <p:regular r:id="rId17"/>
    </p:embeddedFont>
    <p:embeddedFont>
      <p:font typeface="Open Sans Bold" panose="020B0806030504020204" charset="0"/>
      <p:regular r:id="rId18"/>
    </p:embeddedFont>
    <p:embeddedFont>
      <p:font typeface="Open Sans Italics"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sv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272760" y="10256747"/>
            <a:ext cx="15240" cy="30253"/>
          </a:xfrm>
          <a:custGeom>
            <a:avLst/>
            <a:gdLst/>
            <a:ahLst/>
            <a:cxnLst/>
            <a:rect l="l" t="t" r="r" b="b"/>
            <a:pathLst>
              <a:path w="15240" h="30253">
                <a:moveTo>
                  <a:pt x="0" y="0"/>
                </a:moveTo>
                <a:lnTo>
                  <a:pt x="15240" y="0"/>
                </a:lnTo>
                <a:lnTo>
                  <a:pt x="15240" y="30253"/>
                </a:lnTo>
                <a:lnTo>
                  <a:pt x="0" y="302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9222" b="-9222"/>
            </a:stretch>
          </a:blipFill>
        </p:spPr>
        <p:txBody>
          <a:bodyPr/>
          <a:lstStyle/>
          <a:p>
            <a:endParaRPr lang="en-US"/>
          </a:p>
        </p:txBody>
      </p:sp>
      <p:grpSp>
        <p:nvGrpSpPr>
          <p:cNvPr id="4" name="Group 4"/>
          <p:cNvGrpSpPr/>
          <p:nvPr/>
        </p:nvGrpSpPr>
        <p:grpSpPr>
          <a:xfrm>
            <a:off x="0" y="0"/>
            <a:ext cx="18288000" cy="10287000"/>
            <a:chOff x="0" y="0"/>
            <a:chExt cx="1444978" cy="812800"/>
          </a:xfrm>
        </p:grpSpPr>
        <p:sp>
          <p:nvSpPr>
            <p:cNvPr id="5" name="Freeform 5"/>
            <p:cNvSpPr/>
            <p:nvPr/>
          </p:nvSpPr>
          <p:spPr>
            <a:xfrm>
              <a:off x="0" y="0"/>
              <a:ext cx="1444978" cy="812800"/>
            </a:xfrm>
            <a:custGeom>
              <a:avLst/>
              <a:gdLst/>
              <a:ahLst/>
              <a:cxnLst/>
              <a:rect l="l" t="t" r="r" b="b"/>
              <a:pathLst>
                <a:path w="1444978" h="812800">
                  <a:moveTo>
                    <a:pt x="0" y="0"/>
                  </a:moveTo>
                  <a:lnTo>
                    <a:pt x="1444978" y="0"/>
                  </a:lnTo>
                  <a:lnTo>
                    <a:pt x="1444978" y="812800"/>
                  </a:lnTo>
                  <a:lnTo>
                    <a:pt x="0" y="812800"/>
                  </a:lnTo>
                  <a:close/>
                </a:path>
              </a:pathLst>
            </a:custGeom>
            <a:blipFill>
              <a:blip r:embed="rId5"/>
              <a:stretch>
                <a:fillRect l="-44045" r="-295"/>
              </a:stretch>
            </a:blipFill>
          </p:spPr>
          <p:txBody>
            <a:bodyPr/>
            <a:lstStyle/>
            <a:p>
              <a:endParaRPr lang="en-US"/>
            </a:p>
          </p:txBody>
        </p:sp>
      </p:grpSp>
      <p:sp>
        <p:nvSpPr>
          <p:cNvPr id="6" name="Freeform 6"/>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9222" b="-9222"/>
            </a:stretch>
          </a:blipFill>
        </p:spPr>
        <p:txBody>
          <a:bodyPr/>
          <a:lstStyle/>
          <a:p>
            <a:endParaRPr lang="en-US"/>
          </a:p>
        </p:txBody>
      </p:sp>
      <p:grpSp>
        <p:nvGrpSpPr>
          <p:cNvPr id="7" name="Group 7"/>
          <p:cNvGrpSpPr/>
          <p:nvPr/>
        </p:nvGrpSpPr>
        <p:grpSpPr>
          <a:xfrm rot="-4684705">
            <a:off x="8750172" y="1065385"/>
            <a:ext cx="6513103" cy="651310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52475" cap="sq">
              <a:gradFill>
                <a:gsLst>
                  <a:gs pos="0">
                    <a:srgbClr val="0097B2">
                      <a:alpha val="100000"/>
                    </a:srgbClr>
                  </a:gs>
                  <a:gs pos="100000">
                    <a:srgbClr val="7ED957">
                      <a:alpha val="0"/>
                    </a:srgbClr>
                  </a:gs>
                </a:gsLst>
                <a:lin ang="0"/>
              </a:gradFill>
              <a:prstDash val="solid"/>
              <a:miter/>
            </a:ln>
          </p:spPr>
          <p:txBody>
            <a:bodyPr/>
            <a:lstStyle/>
            <a:p>
              <a:endParaRPr lang="en-US"/>
            </a:p>
          </p:txBody>
        </p:sp>
        <p:sp>
          <p:nvSpPr>
            <p:cNvPr id="9" name="TextBox 9"/>
            <p:cNvSpPr txBox="1"/>
            <p:nvPr/>
          </p:nvSpPr>
          <p:spPr>
            <a:xfrm>
              <a:off x="76200" y="28575"/>
              <a:ext cx="660400" cy="708025"/>
            </a:xfrm>
            <a:prstGeom prst="rect">
              <a:avLst/>
            </a:prstGeom>
          </p:spPr>
          <p:txBody>
            <a:bodyPr lIns="50800" tIns="50800" rIns="50800" bIns="50800" rtlCol="0" anchor="ctr"/>
            <a:lstStyle/>
            <a:p>
              <a:pPr algn="ctr">
                <a:lnSpc>
                  <a:spcPts val="3301"/>
                </a:lnSpc>
              </a:pPr>
              <a:endParaRPr/>
            </a:p>
          </p:txBody>
        </p:sp>
      </p:grpSp>
      <p:grpSp>
        <p:nvGrpSpPr>
          <p:cNvPr id="10" name="Group 10"/>
          <p:cNvGrpSpPr/>
          <p:nvPr/>
        </p:nvGrpSpPr>
        <p:grpSpPr>
          <a:xfrm rot="-3636943">
            <a:off x="10918683" y="2742534"/>
            <a:ext cx="6513103" cy="6513103"/>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52475" cap="sq">
              <a:gradFill>
                <a:gsLst>
                  <a:gs pos="0">
                    <a:srgbClr val="0097B2">
                      <a:alpha val="0"/>
                    </a:srgbClr>
                  </a:gs>
                  <a:gs pos="100000">
                    <a:srgbClr val="7ED957">
                      <a:alpha val="100000"/>
                    </a:srgbClr>
                  </a:gs>
                </a:gsLst>
                <a:lin ang="0"/>
              </a:gradFill>
              <a:prstDash val="solid"/>
              <a:miter/>
            </a:ln>
          </p:spPr>
          <p:txBody>
            <a:bodyPr/>
            <a:lstStyle/>
            <a:p>
              <a:endParaRPr lang="en-US"/>
            </a:p>
          </p:txBody>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301"/>
                </a:lnSpc>
              </a:pPr>
              <a:endParaRPr/>
            </a:p>
          </p:txBody>
        </p:sp>
      </p:grpSp>
      <p:grpSp>
        <p:nvGrpSpPr>
          <p:cNvPr id="13" name="Group 13"/>
          <p:cNvGrpSpPr/>
          <p:nvPr/>
        </p:nvGrpSpPr>
        <p:grpSpPr>
          <a:xfrm>
            <a:off x="0" y="0"/>
            <a:ext cx="13932056" cy="10287000"/>
            <a:chOff x="0" y="0"/>
            <a:chExt cx="18576075" cy="13716000"/>
          </a:xfrm>
        </p:grpSpPr>
        <p:grpSp>
          <p:nvGrpSpPr>
            <p:cNvPr id="14" name="Group 14"/>
            <p:cNvGrpSpPr/>
            <p:nvPr/>
          </p:nvGrpSpPr>
          <p:grpSpPr>
            <a:xfrm>
              <a:off x="0" y="0"/>
              <a:ext cx="18576075" cy="13716000"/>
              <a:chOff x="0" y="0"/>
              <a:chExt cx="3669348" cy="2709333"/>
            </a:xfrm>
          </p:grpSpPr>
          <p:sp>
            <p:nvSpPr>
              <p:cNvPr id="15" name="Freeform 15"/>
              <p:cNvSpPr/>
              <p:nvPr/>
            </p:nvSpPr>
            <p:spPr>
              <a:xfrm>
                <a:off x="0" y="0"/>
                <a:ext cx="3669348" cy="2709333"/>
              </a:xfrm>
              <a:custGeom>
                <a:avLst/>
                <a:gdLst/>
                <a:ahLst/>
                <a:cxnLst/>
                <a:rect l="l" t="t" r="r" b="b"/>
                <a:pathLst>
                  <a:path w="3669348" h="2709333">
                    <a:moveTo>
                      <a:pt x="0" y="0"/>
                    </a:moveTo>
                    <a:lnTo>
                      <a:pt x="3669348" y="0"/>
                    </a:lnTo>
                    <a:lnTo>
                      <a:pt x="3669348" y="2709333"/>
                    </a:lnTo>
                    <a:lnTo>
                      <a:pt x="0" y="2709333"/>
                    </a:lnTo>
                    <a:close/>
                  </a:path>
                </a:pathLst>
              </a:custGeom>
              <a:gradFill rotWithShape="1">
                <a:gsLst>
                  <a:gs pos="0">
                    <a:srgbClr val="FFFFFF">
                      <a:alpha val="100000"/>
                    </a:srgbClr>
                  </a:gs>
                  <a:gs pos="100000">
                    <a:srgbClr val="FFFFFF">
                      <a:alpha val="0"/>
                    </a:srgbClr>
                  </a:gs>
                </a:gsLst>
                <a:lin ang="0"/>
              </a:gradFill>
            </p:spPr>
            <p:txBody>
              <a:bodyPr/>
              <a:lstStyle/>
              <a:p>
                <a:endParaRPr lang="en-US"/>
              </a:p>
            </p:txBody>
          </p:sp>
          <p:sp>
            <p:nvSpPr>
              <p:cNvPr id="16" name="TextBox 16"/>
              <p:cNvSpPr txBox="1"/>
              <p:nvPr/>
            </p:nvSpPr>
            <p:spPr>
              <a:xfrm>
                <a:off x="0" y="-47625"/>
                <a:ext cx="3669348" cy="2756958"/>
              </a:xfrm>
              <a:prstGeom prst="rect">
                <a:avLst/>
              </a:prstGeom>
            </p:spPr>
            <p:txBody>
              <a:bodyPr lIns="50800" tIns="50800" rIns="50800" bIns="50800" rtlCol="0" anchor="ctr"/>
              <a:lstStyle/>
              <a:p>
                <a:pPr algn="ctr">
                  <a:lnSpc>
                    <a:spcPts val="3301"/>
                  </a:lnSpc>
                </a:pPr>
                <a:endParaRPr/>
              </a:p>
            </p:txBody>
          </p:sp>
        </p:grpSp>
        <p:grpSp>
          <p:nvGrpSpPr>
            <p:cNvPr id="17" name="Group 17"/>
            <p:cNvGrpSpPr/>
            <p:nvPr/>
          </p:nvGrpSpPr>
          <p:grpSpPr>
            <a:xfrm>
              <a:off x="0" y="0"/>
              <a:ext cx="17020363" cy="13716000"/>
              <a:chOff x="0" y="0"/>
              <a:chExt cx="3362047" cy="2709333"/>
            </a:xfrm>
          </p:grpSpPr>
          <p:sp>
            <p:nvSpPr>
              <p:cNvPr id="18" name="Freeform 18"/>
              <p:cNvSpPr/>
              <p:nvPr/>
            </p:nvSpPr>
            <p:spPr>
              <a:xfrm>
                <a:off x="0" y="0"/>
                <a:ext cx="3362047" cy="2709333"/>
              </a:xfrm>
              <a:custGeom>
                <a:avLst/>
                <a:gdLst/>
                <a:ahLst/>
                <a:cxnLst/>
                <a:rect l="l" t="t" r="r" b="b"/>
                <a:pathLst>
                  <a:path w="3362047" h="2709333">
                    <a:moveTo>
                      <a:pt x="0" y="0"/>
                    </a:moveTo>
                    <a:lnTo>
                      <a:pt x="3362047" y="0"/>
                    </a:lnTo>
                    <a:lnTo>
                      <a:pt x="3362047" y="2709333"/>
                    </a:lnTo>
                    <a:lnTo>
                      <a:pt x="0" y="2709333"/>
                    </a:lnTo>
                    <a:close/>
                  </a:path>
                </a:pathLst>
              </a:custGeom>
              <a:gradFill rotWithShape="1">
                <a:gsLst>
                  <a:gs pos="0">
                    <a:srgbClr val="FFFFFF">
                      <a:alpha val="100000"/>
                    </a:srgbClr>
                  </a:gs>
                  <a:gs pos="100000">
                    <a:srgbClr val="FFFFFF">
                      <a:alpha val="0"/>
                    </a:srgbClr>
                  </a:gs>
                </a:gsLst>
                <a:lin ang="0"/>
              </a:gradFill>
            </p:spPr>
            <p:txBody>
              <a:bodyPr/>
              <a:lstStyle/>
              <a:p>
                <a:endParaRPr lang="en-US"/>
              </a:p>
            </p:txBody>
          </p:sp>
          <p:sp>
            <p:nvSpPr>
              <p:cNvPr id="19" name="TextBox 19"/>
              <p:cNvSpPr txBox="1"/>
              <p:nvPr/>
            </p:nvSpPr>
            <p:spPr>
              <a:xfrm>
                <a:off x="0" y="-47625"/>
                <a:ext cx="3362047" cy="2756958"/>
              </a:xfrm>
              <a:prstGeom prst="rect">
                <a:avLst/>
              </a:prstGeom>
            </p:spPr>
            <p:txBody>
              <a:bodyPr lIns="50800" tIns="50800" rIns="50800" bIns="50800" rtlCol="0" anchor="ctr"/>
              <a:lstStyle/>
              <a:p>
                <a:pPr algn="ctr">
                  <a:lnSpc>
                    <a:spcPts val="3301"/>
                  </a:lnSpc>
                </a:pPr>
                <a:endParaRPr/>
              </a:p>
            </p:txBody>
          </p:sp>
        </p:grpSp>
      </p:grpSp>
      <p:grpSp>
        <p:nvGrpSpPr>
          <p:cNvPr id="20" name="Group 20"/>
          <p:cNvGrpSpPr/>
          <p:nvPr/>
        </p:nvGrpSpPr>
        <p:grpSpPr>
          <a:xfrm>
            <a:off x="1361518" y="6783828"/>
            <a:ext cx="3764037" cy="611713"/>
            <a:chOff x="0" y="0"/>
            <a:chExt cx="991351" cy="161110"/>
          </a:xfrm>
        </p:grpSpPr>
        <p:sp>
          <p:nvSpPr>
            <p:cNvPr id="21" name="Freeform 21"/>
            <p:cNvSpPr/>
            <p:nvPr/>
          </p:nvSpPr>
          <p:spPr>
            <a:xfrm>
              <a:off x="0" y="0"/>
              <a:ext cx="991351" cy="161110"/>
            </a:xfrm>
            <a:custGeom>
              <a:avLst/>
              <a:gdLst/>
              <a:ahLst/>
              <a:cxnLst/>
              <a:rect l="l" t="t" r="r" b="b"/>
              <a:pathLst>
                <a:path w="991351" h="161110">
                  <a:moveTo>
                    <a:pt x="80555" y="0"/>
                  </a:moveTo>
                  <a:lnTo>
                    <a:pt x="910796" y="0"/>
                  </a:lnTo>
                  <a:cubicBezTo>
                    <a:pt x="932161" y="0"/>
                    <a:pt x="952650" y="8487"/>
                    <a:pt x="967757" y="23594"/>
                  </a:cubicBezTo>
                  <a:cubicBezTo>
                    <a:pt x="982864" y="38701"/>
                    <a:pt x="991351" y="59190"/>
                    <a:pt x="991351" y="80555"/>
                  </a:cubicBezTo>
                  <a:lnTo>
                    <a:pt x="991351" y="80555"/>
                  </a:lnTo>
                  <a:cubicBezTo>
                    <a:pt x="991351" y="125044"/>
                    <a:pt x="955286" y="161110"/>
                    <a:pt x="910796" y="161110"/>
                  </a:cubicBezTo>
                  <a:lnTo>
                    <a:pt x="80555" y="161110"/>
                  </a:lnTo>
                  <a:cubicBezTo>
                    <a:pt x="36066" y="161110"/>
                    <a:pt x="0" y="125044"/>
                    <a:pt x="0" y="80555"/>
                  </a:cubicBezTo>
                  <a:lnTo>
                    <a:pt x="0" y="80555"/>
                  </a:lnTo>
                  <a:cubicBezTo>
                    <a:pt x="0" y="36066"/>
                    <a:pt x="36066" y="0"/>
                    <a:pt x="80555" y="0"/>
                  </a:cubicBezTo>
                  <a:close/>
                </a:path>
              </a:pathLst>
            </a:custGeom>
            <a:ln w="19050" cap="rnd">
              <a:solidFill>
                <a:srgbClr val="000000"/>
              </a:solidFill>
              <a:prstDash val="solid"/>
              <a:round/>
            </a:ln>
          </p:spPr>
          <p:txBody>
            <a:bodyPr/>
            <a:lstStyle/>
            <a:p>
              <a:endParaRPr lang="en-US"/>
            </a:p>
          </p:txBody>
        </p:sp>
        <p:sp>
          <p:nvSpPr>
            <p:cNvPr id="22" name="TextBox 22"/>
            <p:cNvSpPr txBox="1"/>
            <p:nvPr/>
          </p:nvSpPr>
          <p:spPr>
            <a:xfrm>
              <a:off x="0" y="-47625"/>
              <a:ext cx="991351" cy="208735"/>
            </a:xfrm>
            <a:prstGeom prst="rect">
              <a:avLst/>
            </a:prstGeom>
          </p:spPr>
          <p:txBody>
            <a:bodyPr lIns="50800" tIns="50800" rIns="50800" bIns="50800" rtlCol="0" anchor="ctr"/>
            <a:lstStyle/>
            <a:p>
              <a:pPr algn="ctr">
                <a:lnSpc>
                  <a:spcPts val="3301"/>
                </a:lnSpc>
              </a:pPr>
              <a:endParaRPr/>
            </a:p>
          </p:txBody>
        </p:sp>
      </p:grpSp>
      <p:grpSp>
        <p:nvGrpSpPr>
          <p:cNvPr id="23" name="Group 23"/>
          <p:cNvGrpSpPr/>
          <p:nvPr/>
        </p:nvGrpSpPr>
        <p:grpSpPr>
          <a:xfrm>
            <a:off x="16849720" y="8838278"/>
            <a:ext cx="671100" cy="671100"/>
            <a:chOff x="0" y="0"/>
            <a:chExt cx="812800" cy="812800"/>
          </a:xfrm>
        </p:grpSpPr>
        <p:sp>
          <p:nvSpPr>
            <p:cNvPr id="24" name="Freeform 24"/>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5" name="TextBox 25"/>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26" name="Group 26"/>
          <p:cNvGrpSpPr/>
          <p:nvPr/>
        </p:nvGrpSpPr>
        <p:grpSpPr>
          <a:xfrm>
            <a:off x="16473936" y="8371968"/>
            <a:ext cx="496859" cy="496859"/>
            <a:chOff x="0" y="0"/>
            <a:chExt cx="812800" cy="812800"/>
          </a:xfrm>
        </p:grpSpPr>
        <p:sp>
          <p:nvSpPr>
            <p:cNvPr id="27" name="Freeform 27"/>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8" name="TextBox 28"/>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29" name="Group 29"/>
          <p:cNvGrpSpPr/>
          <p:nvPr/>
        </p:nvGrpSpPr>
        <p:grpSpPr>
          <a:xfrm>
            <a:off x="17259300" y="8358877"/>
            <a:ext cx="261521" cy="261521"/>
            <a:chOff x="0" y="0"/>
            <a:chExt cx="812800" cy="812800"/>
          </a:xfrm>
        </p:grpSpPr>
        <p:sp>
          <p:nvSpPr>
            <p:cNvPr id="30" name="Freeform 30"/>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31" name="TextBox 31"/>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sp>
        <p:nvSpPr>
          <p:cNvPr id="32" name="TextBox 32"/>
          <p:cNvSpPr txBox="1"/>
          <p:nvPr/>
        </p:nvSpPr>
        <p:spPr>
          <a:xfrm>
            <a:off x="1028700" y="2373710"/>
            <a:ext cx="9134218" cy="2330621"/>
          </a:xfrm>
          <a:prstGeom prst="rect">
            <a:avLst/>
          </a:prstGeom>
        </p:spPr>
        <p:txBody>
          <a:bodyPr lIns="0" tIns="0" rIns="0" bIns="0" rtlCol="0" anchor="t">
            <a:spAutoFit/>
          </a:bodyPr>
          <a:lstStyle/>
          <a:p>
            <a:pPr algn="l">
              <a:lnSpc>
                <a:spcPts val="9118"/>
              </a:lnSpc>
            </a:pPr>
            <a:r>
              <a:rPr lang="en-US" sz="8141" b="1">
                <a:solidFill>
                  <a:srgbClr val="3D3D3D"/>
                </a:solidFill>
                <a:latin typeface="Montserrat Bold"/>
                <a:ea typeface="Montserrat Bold"/>
                <a:cs typeface="Montserrat Bold"/>
                <a:sym typeface="Montserrat Bold"/>
              </a:rPr>
              <a:t>Getting Through The Door</a:t>
            </a:r>
          </a:p>
        </p:txBody>
      </p:sp>
      <p:sp>
        <p:nvSpPr>
          <p:cNvPr id="33" name="TextBox 33"/>
          <p:cNvSpPr txBox="1"/>
          <p:nvPr/>
        </p:nvSpPr>
        <p:spPr>
          <a:xfrm>
            <a:off x="1882669" y="6867819"/>
            <a:ext cx="2637721" cy="406830"/>
          </a:xfrm>
          <a:prstGeom prst="rect">
            <a:avLst/>
          </a:prstGeom>
        </p:spPr>
        <p:txBody>
          <a:bodyPr lIns="0" tIns="0" rIns="0" bIns="0" rtlCol="0" anchor="t">
            <a:spAutoFit/>
          </a:bodyPr>
          <a:lstStyle/>
          <a:p>
            <a:pPr algn="ctr">
              <a:lnSpc>
                <a:spcPts val="3301"/>
              </a:lnSpc>
            </a:pPr>
            <a:r>
              <a:rPr lang="en-US" sz="2358">
                <a:solidFill>
                  <a:srgbClr val="3D3D3D"/>
                </a:solidFill>
                <a:latin typeface="Open Sans"/>
                <a:ea typeface="Open Sans"/>
                <a:cs typeface="Open Sans"/>
                <a:sym typeface="Open Sans"/>
              </a:rPr>
              <a:t>Dr. Carl J Logan</a:t>
            </a:r>
          </a:p>
        </p:txBody>
      </p:sp>
      <p:sp>
        <p:nvSpPr>
          <p:cNvPr id="34" name="TextBox 34"/>
          <p:cNvSpPr txBox="1"/>
          <p:nvPr/>
        </p:nvSpPr>
        <p:spPr>
          <a:xfrm>
            <a:off x="1028700" y="4847944"/>
            <a:ext cx="8115300" cy="1580170"/>
          </a:xfrm>
          <a:prstGeom prst="rect">
            <a:avLst/>
          </a:prstGeom>
        </p:spPr>
        <p:txBody>
          <a:bodyPr lIns="0" tIns="0" rIns="0" bIns="0" rtlCol="0" anchor="t">
            <a:spAutoFit/>
          </a:bodyPr>
          <a:lstStyle/>
          <a:p>
            <a:pPr marL="0" lvl="0" indent="0" algn="l">
              <a:lnSpc>
                <a:spcPts val="4253"/>
              </a:lnSpc>
              <a:spcBef>
                <a:spcPct val="0"/>
              </a:spcBef>
            </a:pPr>
            <a:r>
              <a:rPr lang="en-US" sz="3038">
                <a:solidFill>
                  <a:srgbClr val="3D3D3D"/>
                </a:solidFill>
                <a:latin typeface="Open Sans"/>
                <a:ea typeface="Open Sans"/>
                <a:cs typeface="Open Sans"/>
                <a:sym typeface="Open Sans"/>
              </a:rPr>
              <a:t>A deeper understanding of the challenges and opportunities surrounding family engagement in visit participation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09557" y="1028700"/>
            <a:ext cx="6455382" cy="8229600"/>
            <a:chOff x="0" y="0"/>
            <a:chExt cx="722091" cy="920553"/>
          </a:xfrm>
        </p:grpSpPr>
        <p:sp>
          <p:nvSpPr>
            <p:cNvPr id="3" name="Freeform 3"/>
            <p:cNvSpPr/>
            <p:nvPr/>
          </p:nvSpPr>
          <p:spPr>
            <a:xfrm>
              <a:off x="0" y="0"/>
              <a:ext cx="722091" cy="920553"/>
            </a:xfrm>
            <a:custGeom>
              <a:avLst/>
              <a:gdLst/>
              <a:ahLst/>
              <a:cxnLst/>
              <a:rect l="l" t="t" r="r" b="b"/>
              <a:pathLst>
                <a:path w="722091" h="920553">
                  <a:moveTo>
                    <a:pt x="27584" y="0"/>
                  </a:moveTo>
                  <a:lnTo>
                    <a:pt x="694507" y="0"/>
                  </a:lnTo>
                  <a:cubicBezTo>
                    <a:pt x="709741" y="0"/>
                    <a:pt x="722091" y="12350"/>
                    <a:pt x="722091" y="27584"/>
                  </a:cubicBezTo>
                  <a:lnTo>
                    <a:pt x="722091" y="892969"/>
                  </a:lnTo>
                  <a:cubicBezTo>
                    <a:pt x="722091" y="908203"/>
                    <a:pt x="709741" y="920553"/>
                    <a:pt x="694507" y="920553"/>
                  </a:cubicBezTo>
                  <a:lnTo>
                    <a:pt x="27584" y="920553"/>
                  </a:lnTo>
                  <a:cubicBezTo>
                    <a:pt x="12350" y="920553"/>
                    <a:pt x="0" y="908203"/>
                    <a:pt x="0" y="892969"/>
                  </a:cubicBezTo>
                  <a:lnTo>
                    <a:pt x="0" y="27584"/>
                  </a:lnTo>
                  <a:cubicBezTo>
                    <a:pt x="0" y="12350"/>
                    <a:pt x="12350" y="0"/>
                    <a:pt x="27584" y="0"/>
                  </a:cubicBezTo>
                  <a:close/>
                </a:path>
              </a:pathLst>
            </a:custGeom>
            <a:blipFill>
              <a:blip r:embed="rId2"/>
              <a:stretch>
                <a:fillRect l="-2608" t="-1976" r="-2352" b="-8166"/>
              </a:stretch>
            </a:blipFill>
          </p:spPr>
          <p:txBody>
            <a:bodyPr/>
            <a:lstStyle/>
            <a:p>
              <a:endParaRPr lang="en-US"/>
            </a:p>
          </p:txBody>
        </p:sp>
      </p:grpSp>
      <p:grpSp>
        <p:nvGrpSpPr>
          <p:cNvPr id="4" name="Group 4"/>
          <p:cNvGrpSpPr/>
          <p:nvPr/>
        </p:nvGrpSpPr>
        <p:grpSpPr>
          <a:xfrm>
            <a:off x="5991337" y="156982"/>
            <a:ext cx="1046884" cy="1150502"/>
            <a:chOff x="0" y="0"/>
            <a:chExt cx="1395846" cy="1534002"/>
          </a:xfrm>
        </p:grpSpPr>
        <p:grpSp>
          <p:nvGrpSpPr>
            <p:cNvPr id="5" name="Group 5"/>
            <p:cNvGrpSpPr/>
            <p:nvPr/>
          </p:nvGrpSpPr>
          <p:grpSpPr>
            <a:xfrm>
              <a:off x="501045" y="639202"/>
              <a:ext cx="894800" cy="894800"/>
              <a:chOff x="0" y="0"/>
              <a:chExt cx="812800" cy="812800"/>
            </a:xfrm>
          </p:grpSpPr>
          <p:sp>
            <p:nvSpPr>
              <p:cNvPr id="6" name="Freeform 6"/>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7" name="TextBox 7"/>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8" name="Group 8"/>
            <p:cNvGrpSpPr/>
            <p:nvPr/>
          </p:nvGrpSpPr>
          <p:grpSpPr>
            <a:xfrm>
              <a:off x="0" y="17455"/>
              <a:ext cx="662479" cy="662479"/>
              <a:chOff x="0" y="0"/>
              <a:chExt cx="812800" cy="812800"/>
            </a:xfrm>
          </p:grpSpPr>
          <p:sp>
            <p:nvSpPr>
              <p:cNvPr id="9" name="Freeform 9"/>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0" name="TextBox 10"/>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1" name="Group 11"/>
            <p:cNvGrpSpPr/>
            <p:nvPr/>
          </p:nvGrpSpPr>
          <p:grpSpPr>
            <a:xfrm>
              <a:off x="1047151" y="0"/>
              <a:ext cx="348694" cy="348694"/>
              <a:chOff x="0" y="0"/>
              <a:chExt cx="812800" cy="812800"/>
            </a:xfrm>
          </p:grpSpPr>
          <p:sp>
            <p:nvSpPr>
              <p:cNvPr id="12" name="Freeform 12"/>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3" name="TextBox 13"/>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grpSp>
        <p:nvGrpSpPr>
          <p:cNvPr id="14" name="Group 14"/>
          <p:cNvGrpSpPr/>
          <p:nvPr/>
        </p:nvGrpSpPr>
        <p:grpSpPr>
          <a:xfrm>
            <a:off x="10018554" y="270212"/>
            <a:ext cx="2382006" cy="1516976"/>
            <a:chOff x="0" y="0"/>
            <a:chExt cx="627360" cy="399533"/>
          </a:xfrm>
        </p:grpSpPr>
        <p:sp>
          <p:nvSpPr>
            <p:cNvPr id="15" name="Freeform 15"/>
            <p:cNvSpPr/>
            <p:nvPr/>
          </p:nvSpPr>
          <p:spPr>
            <a:xfrm>
              <a:off x="0" y="0"/>
              <a:ext cx="627360" cy="399533"/>
            </a:xfrm>
            <a:custGeom>
              <a:avLst/>
              <a:gdLst/>
              <a:ahLst/>
              <a:cxnLst/>
              <a:rect l="l" t="t" r="r" b="b"/>
              <a:pathLst>
                <a:path w="627360" h="399533">
                  <a:moveTo>
                    <a:pt x="91005" y="0"/>
                  </a:moveTo>
                  <a:lnTo>
                    <a:pt x="536355" y="0"/>
                  </a:lnTo>
                  <a:cubicBezTo>
                    <a:pt x="560491" y="0"/>
                    <a:pt x="583638" y="9588"/>
                    <a:pt x="600705" y="26655"/>
                  </a:cubicBezTo>
                  <a:cubicBezTo>
                    <a:pt x="617772" y="43721"/>
                    <a:pt x="627360" y="66869"/>
                    <a:pt x="627360" y="91005"/>
                  </a:cubicBezTo>
                  <a:lnTo>
                    <a:pt x="627360" y="308528"/>
                  </a:lnTo>
                  <a:cubicBezTo>
                    <a:pt x="627360" y="332664"/>
                    <a:pt x="617772" y="355812"/>
                    <a:pt x="600705" y="372878"/>
                  </a:cubicBezTo>
                  <a:cubicBezTo>
                    <a:pt x="583638" y="389945"/>
                    <a:pt x="560491" y="399533"/>
                    <a:pt x="536355" y="399533"/>
                  </a:cubicBezTo>
                  <a:lnTo>
                    <a:pt x="91005" y="399533"/>
                  </a:lnTo>
                  <a:cubicBezTo>
                    <a:pt x="66869" y="399533"/>
                    <a:pt x="43721" y="389945"/>
                    <a:pt x="26655" y="372878"/>
                  </a:cubicBezTo>
                  <a:cubicBezTo>
                    <a:pt x="9588" y="355812"/>
                    <a:pt x="0" y="332664"/>
                    <a:pt x="0" y="308528"/>
                  </a:cubicBezTo>
                  <a:lnTo>
                    <a:pt x="0" y="91005"/>
                  </a:lnTo>
                  <a:cubicBezTo>
                    <a:pt x="0" y="66869"/>
                    <a:pt x="9588" y="43721"/>
                    <a:pt x="26655" y="26655"/>
                  </a:cubicBezTo>
                  <a:cubicBezTo>
                    <a:pt x="43721" y="9588"/>
                    <a:pt x="66869" y="0"/>
                    <a:pt x="91005" y="0"/>
                  </a:cubicBez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6" name="TextBox 16"/>
            <p:cNvSpPr txBox="1"/>
            <p:nvPr/>
          </p:nvSpPr>
          <p:spPr>
            <a:xfrm>
              <a:off x="0" y="-47625"/>
              <a:ext cx="627360" cy="447158"/>
            </a:xfrm>
            <a:prstGeom prst="rect">
              <a:avLst/>
            </a:prstGeom>
          </p:spPr>
          <p:txBody>
            <a:bodyPr lIns="50800" tIns="50800" rIns="50800" bIns="50800" rtlCol="0" anchor="ctr"/>
            <a:lstStyle/>
            <a:p>
              <a:pPr algn="ctr">
                <a:lnSpc>
                  <a:spcPts val="3301"/>
                </a:lnSpc>
              </a:pPr>
              <a:endParaRPr/>
            </a:p>
          </p:txBody>
        </p:sp>
      </p:grpSp>
      <p:grpSp>
        <p:nvGrpSpPr>
          <p:cNvPr id="17" name="Group 17"/>
          <p:cNvGrpSpPr/>
          <p:nvPr/>
        </p:nvGrpSpPr>
        <p:grpSpPr>
          <a:xfrm>
            <a:off x="15577438" y="8219511"/>
            <a:ext cx="2382006" cy="1516976"/>
            <a:chOff x="0" y="0"/>
            <a:chExt cx="627360" cy="399533"/>
          </a:xfrm>
        </p:grpSpPr>
        <p:sp>
          <p:nvSpPr>
            <p:cNvPr id="18" name="Freeform 18"/>
            <p:cNvSpPr/>
            <p:nvPr/>
          </p:nvSpPr>
          <p:spPr>
            <a:xfrm>
              <a:off x="0" y="0"/>
              <a:ext cx="627360" cy="399533"/>
            </a:xfrm>
            <a:custGeom>
              <a:avLst/>
              <a:gdLst/>
              <a:ahLst/>
              <a:cxnLst/>
              <a:rect l="l" t="t" r="r" b="b"/>
              <a:pathLst>
                <a:path w="627360" h="399533">
                  <a:moveTo>
                    <a:pt x="91005" y="0"/>
                  </a:moveTo>
                  <a:lnTo>
                    <a:pt x="536355" y="0"/>
                  </a:lnTo>
                  <a:cubicBezTo>
                    <a:pt x="560491" y="0"/>
                    <a:pt x="583638" y="9588"/>
                    <a:pt x="600705" y="26655"/>
                  </a:cubicBezTo>
                  <a:cubicBezTo>
                    <a:pt x="617772" y="43721"/>
                    <a:pt x="627360" y="66869"/>
                    <a:pt x="627360" y="91005"/>
                  </a:cubicBezTo>
                  <a:lnTo>
                    <a:pt x="627360" y="308528"/>
                  </a:lnTo>
                  <a:cubicBezTo>
                    <a:pt x="627360" y="332664"/>
                    <a:pt x="617772" y="355812"/>
                    <a:pt x="600705" y="372878"/>
                  </a:cubicBezTo>
                  <a:cubicBezTo>
                    <a:pt x="583638" y="389945"/>
                    <a:pt x="560491" y="399533"/>
                    <a:pt x="536355" y="399533"/>
                  </a:cubicBezTo>
                  <a:lnTo>
                    <a:pt x="91005" y="399533"/>
                  </a:lnTo>
                  <a:cubicBezTo>
                    <a:pt x="66869" y="399533"/>
                    <a:pt x="43721" y="389945"/>
                    <a:pt x="26655" y="372878"/>
                  </a:cubicBezTo>
                  <a:cubicBezTo>
                    <a:pt x="9588" y="355812"/>
                    <a:pt x="0" y="332664"/>
                    <a:pt x="0" y="308528"/>
                  </a:cubicBezTo>
                  <a:lnTo>
                    <a:pt x="0" y="91005"/>
                  </a:lnTo>
                  <a:cubicBezTo>
                    <a:pt x="0" y="66869"/>
                    <a:pt x="9588" y="43721"/>
                    <a:pt x="26655" y="26655"/>
                  </a:cubicBezTo>
                  <a:cubicBezTo>
                    <a:pt x="43721" y="9588"/>
                    <a:pt x="66869" y="0"/>
                    <a:pt x="91005" y="0"/>
                  </a:cubicBez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9" name="TextBox 19"/>
            <p:cNvSpPr txBox="1"/>
            <p:nvPr/>
          </p:nvSpPr>
          <p:spPr>
            <a:xfrm>
              <a:off x="0" y="-47625"/>
              <a:ext cx="627360" cy="447158"/>
            </a:xfrm>
            <a:prstGeom prst="rect">
              <a:avLst/>
            </a:prstGeom>
          </p:spPr>
          <p:txBody>
            <a:bodyPr lIns="50800" tIns="50800" rIns="50800" bIns="50800" rtlCol="0" anchor="ctr"/>
            <a:lstStyle/>
            <a:p>
              <a:pPr algn="ctr">
                <a:lnSpc>
                  <a:spcPts val="3301"/>
                </a:lnSpc>
              </a:pPr>
              <a:endParaRPr/>
            </a:p>
          </p:txBody>
        </p:sp>
      </p:grpSp>
      <p:sp>
        <p:nvSpPr>
          <p:cNvPr id="20" name="Freeform 20"/>
          <p:cNvSpPr/>
          <p:nvPr/>
        </p:nvSpPr>
        <p:spPr>
          <a:xfrm>
            <a:off x="18272760" y="10256747"/>
            <a:ext cx="15240" cy="30253"/>
          </a:xfrm>
          <a:custGeom>
            <a:avLst/>
            <a:gdLst/>
            <a:ahLst/>
            <a:cxnLst/>
            <a:rect l="l" t="t" r="r" b="b"/>
            <a:pathLst>
              <a:path w="15240" h="30253">
                <a:moveTo>
                  <a:pt x="0" y="0"/>
                </a:moveTo>
                <a:lnTo>
                  <a:pt x="15240" y="0"/>
                </a:lnTo>
                <a:lnTo>
                  <a:pt x="15240" y="30253"/>
                </a:lnTo>
                <a:lnTo>
                  <a:pt x="0" y="30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1" name="TextBox 21"/>
          <p:cNvSpPr txBox="1"/>
          <p:nvPr/>
        </p:nvSpPr>
        <p:spPr>
          <a:xfrm>
            <a:off x="1838958" y="431670"/>
            <a:ext cx="5548155" cy="1533464"/>
          </a:xfrm>
          <a:prstGeom prst="rect">
            <a:avLst/>
          </a:prstGeom>
        </p:spPr>
        <p:txBody>
          <a:bodyPr lIns="0" tIns="0" rIns="0" bIns="0" rtlCol="0" anchor="t">
            <a:spAutoFit/>
          </a:bodyPr>
          <a:lstStyle/>
          <a:p>
            <a:pPr algn="l">
              <a:lnSpc>
                <a:spcPts val="5997"/>
              </a:lnSpc>
            </a:pPr>
            <a:r>
              <a:rPr lang="en-US" sz="5997">
                <a:solidFill>
                  <a:srgbClr val="00A8A6"/>
                </a:solidFill>
                <a:latin typeface="Montserrat"/>
                <a:ea typeface="Montserrat"/>
                <a:cs typeface="Montserrat"/>
                <a:sym typeface="Montserrat"/>
              </a:rPr>
              <a:t>Who is </a:t>
            </a:r>
          </a:p>
          <a:p>
            <a:pPr marL="0" lvl="0" indent="0" algn="l">
              <a:lnSpc>
                <a:spcPts val="5997"/>
              </a:lnSpc>
            </a:pPr>
            <a:r>
              <a:rPr lang="en-US" sz="5997">
                <a:solidFill>
                  <a:srgbClr val="00A8A6"/>
                </a:solidFill>
                <a:latin typeface="Montserrat"/>
                <a:ea typeface="Montserrat"/>
                <a:cs typeface="Montserrat"/>
                <a:sym typeface="Montserrat"/>
              </a:rPr>
              <a:t>Carl Logan</a:t>
            </a:r>
          </a:p>
        </p:txBody>
      </p:sp>
      <p:sp>
        <p:nvSpPr>
          <p:cNvPr id="22" name="TextBox 22"/>
          <p:cNvSpPr txBox="1"/>
          <p:nvPr/>
        </p:nvSpPr>
        <p:spPr>
          <a:xfrm>
            <a:off x="587875" y="1986637"/>
            <a:ext cx="10012082" cy="7938413"/>
          </a:xfrm>
          <a:prstGeom prst="rect">
            <a:avLst/>
          </a:prstGeom>
        </p:spPr>
        <p:txBody>
          <a:bodyPr lIns="0" tIns="0" rIns="0" bIns="0" rtlCol="0" anchor="t">
            <a:spAutoFit/>
          </a:bodyPr>
          <a:lstStyle/>
          <a:p>
            <a:pPr algn="l">
              <a:lnSpc>
                <a:spcPts val="2909"/>
              </a:lnSpc>
            </a:pPr>
            <a:r>
              <a:rPr lang="en-US" sz="1701" i="1">
                <a:solidFill>
                  <a:srgbClr val="3D3D3D"/>
                </a:solidFill>
                <a:latin typeface="Open Sans Italics"/>
                <a:ea typeface="Open Sans Italics"/>
                <a:cs typeface="Open Sans Italics"/>
                <a:sym typeface="Open Sans Italics"/>
              </a:rPr>
              <a:t>I believe in activating dormant potential through deliberate actions such as creating, moving, speaking, and seeing. As a dedicated educator, leader, and minister, I strive to foster cross-cultural, innovative, and successful outcomes through knowledge, caring, and service. I hold a Doctor of Ministry and a Master of Divinity from Golden Gate Baptist Theological Seminary, as well as a Bachelor of Arts in English from Philander Smith College. My professional background is grounded in pastoral care and education.</a:t>
            </a:r>
          </a:p>
          <a:p>
            <a:pPr algn="l">
              <a:lnSpc>
                <a:spcPts val="2909"/>
              </a:lnSpc>
            </a:pPr>
            <a:r>
              <a:rPr lang="en-US" sz="1701" i="1">
                <a:solidFill>
                  <a:srgbClr val="3D3D3D"/>
                </a:solidFill>
                <a:latin typeface="Open Sans Italics"/>
                <a:ea typeface="Open Sans Italics"/>
                <a:cs typeface="Open Sans Italics"/>
                <a:sym typeface="Open Sans Italics"/>
              </a:rPr>
              <a:t>Since 1996, I have served as the Governing Senior Pastor of Providence Christian Fellowship, where I provide spiritual direction, oversee financial management, and lead evangelism efforts. I have also trained over eighty new pastors to establish their ministries in Jacksonville, Florida, as church planters.</a:t>
            </a:r>
          </a:p>
          <a:p>
            <a:pPr algn="l">
              <a:lnSpc>
                <a:spcPts val="2909"/>
              </a:lnSpc>
            </a:pPr>
            <a:r>
              <a:rPr lang="en-US" sz="1701" i="1">
                <a:solidFill>
                  <a:srgbClr val="3D3D3D"/>
                </a:solidFill>
                <a:latin typeface="Open Sans Italics"/>
                <a:ea typeface="Open Sans Italics"/>
                <a:cs typeface="Open Sans Italics"/>
                <a:sym typeface="Open Sans Italics"/>
              </a:rPr>
              <a:t>My extensive experience includes my role as a Bereavement Services Manager and Chaplain at Vitas Hospice Home Care (2012–Present), where I coach and train the psychosocial team to ensure proper care and manage spiritual support for a census of 865 active patients. Additionally, I am a Supervisory Education Candidate with Clinical Pastoral Education International, having completed 1600 hours of training by May 2026 over a 12-week period. I have been an ordained pastor since 1996.</a:t>
            </a:r>
          </a:p>
          <a:p>
            <a:pPr algn="l">
              <a:lnSpc>
                <a:spcPts val="2909"/>
              </a:lnSpc>
            </a:pPr>
            <a:r>
              <a:rPr lang="en-US" sz="1701" i="1">
                <a:solidFill>
                  <a:srgbClr val="3D3D3D"/>
                </a:solidFill>
                <a:latin typeface="Open Sans Italics"/>
                <a:ea typeface="Open Sans Italics"/>
                <a:cs typeface="Open Sans Italics"/>
                <a:sym typeface="Open Sans Italics"/>
              </a:rPr>
              <a:t>In my theory of Pastoral Supervision, I employ a structured process that integrates new interventions for leaders and promotes empathy, assertiveness, and integrity among all participants. Our Lord exemplified compassion during His journey along the dusty roads of Jerusalem, demonstrating deep empathy for those around Him in various situations.</a:t>
            </a:r>
          </a:p>
          <a:p>
            <a:pPr algn="l">
              <a:lnSpc>
                <a:spcPts val="2909"/>
              </a:lnSpc>
            </a:pPr>
            <a:r>
              <a:rPr lang="en-US" sz="1701" i="1">
                <a:solidFill>
                  <a:srgbClr val="3D3D3D"/>
                </a:solidFill>
                <a:latin typeface="Open Sans Italics"/>
                <a:ea typeface="Open Sans Italics"/>
                <a:cs typeface="Open Sans Italics"/>
                <a:sym typeface="Open Sans Italics"/>
              </a:rPr>
              <a:t>I have also served as a Chaplain at Florida State Prison (2017–2019) and as an English Adjunct Professor at Florida State College at Jacksonville. I am affiliated with the Association of Professional Chaplains and the Jacksonville Baptist Association. I apply my educational background to mentor others and preach the gospel.</a:t>
            </a:r>
          </a:p>
          <a:p>
            <a:pPr algn="l">
              <a:lnSpc>
                <a:spcPts val="2909"/>
              </a:lnSpc>
            </a:pPr>
            <a:endParaRPr lang="en-US" sz="1701" i="1">
              <a:solidFill>
                <a:srgbClr val="3D3D3D"/>
              </a:solidFill>
              <a:latin typeface="Open Sans Italics"/>
              <a:ea typeface="Open Sans Italics"/>
              <a:cs typeface="Open Sans Italics"/>
              <a:sym typeface="Open Sans Italics"/>
            </a:endParaRPr>
          </a:p>
        </p:txBody>
      </p:sp>
      <p:sp>
        <p:nvSpPr>
          <p:cNvPr id="23" name="TextBox 23"/>
          <p:cNvSpPr txBox="1"/>
          <p:nvPr/>
        </p:nvSpPr>
        <p:spPr>
          <a:xfrm>
            <a:off x="10033318" y="494114"/>
            <a:ext cx="2367242" cy="642376"/>
          </a:xfrm>
          <a:prstGeom prst="rect">
            <a:avLst/>
          </a:prstGeom>
        </p:spPr>
        <p:txBody>
          <a:bodyPr lIns="0" tIns="0" rIns="0" bIns="0" rtlCol="0" anchor="t">
            <a:spAutoFit/>
          </a:bodyPr>
          <a:lstStyle/>
          <a:p>
            <a:pPr algn="ctr">
              <a:lnSpc>
                <a:spcPts val="5203"/>
              </a:lnSpc>
              <a:spcBef>
                <a:spcPct val="0"/>
              </a:spcBef>
            </a:pPr>
            <a:r>
              <a:rPr lang="en-US" sz="3716" b="1">
                <a:solidFill>
                  <a:srgbClr val="000000"/>
                </a:solidFill>
                <a:latin typeface="Open Sans Bold"/>
                <a:ea typeface="Open Sans Bold"/>
                <a:cs typeface="Open Sans Bold"/>
                <a:sym typeface="Open Sans Bold"/>
              </a:rPr>
              <a:t>800+</a:t>
            </a:r>
          </a:p>
        </p:txBody>
      </p:sp>
      <p:sp>
        <p:nvSpPr>
          <p:cNvPr id="24" name="TextBox 24"/>
          <p:cNvSpPr txBox="1"/>
          <p:nvPr/>
        </p:nvSpPr>
        <p:spPr>
          <a:xfrm>
            <a:off x="16100738" y="8436322"/>
            <a:ext cx="1335405" cy="642376"/>
          </a:xfrm>
          <a:prstGeom prst="rect">
            <a:avLst/>
          </a:prstGeom>
        </p:spPr>
        <p:txBody>
          <a:bodyPr lIns="0" tIns="0" rIns="0" bIns="0" rtlCol="0" anchor="t">
            <a:spAutoFit/>
          </a:bodyPr>
          <a:lstStyle/>
          <a:p>
            <a:pPr algn="ctr">
              <a:lnSpc>
                <a:spcPts val="5203"/>
              </a:lnSpc>
              <a:spcBef>
                <a:spcPct val="0"/>
              </a:spcBef>
            </a:pPr>
            <a:r>
              <a:rPr lang="en-US" sz="3716" b="1">
                <a:solidFill>
                  <a:srgbClr val="000000"/>
                </a:solidFill>
                <a:latin typeface="Open Sans Bold"/>
                <a:ea typeface="Open Sans Bold"/>
                <a:cs typeface="Open Sans Bold"/>
                <a:sym typeface="Open Sans Bold"/>
              </a:rPr>
              <a:t>80+</a:t>
            </a:r>
          </a:p>
        </p:txBody>
      </p:sp>
      <p:sp>
        <p:nvSpPr>
          <p:cNvPr id="25" name="TextBox 25"/>
          <p:cNvSpPr txBox="1"/>
          <p:nvPr/>
        </p:nvSpPr>
        <p:spPr>
          <a:xfrm>
            <a:off x="10470104" y="1080257"/>
            <a:ext cx="1493671" cy="406830"/>
          </a:xfrm>
          <a:prstGeom prst="rect">
            <a:avLst/>
          </a:prstGeom>
        </p:spPr>
        <p:txBody>
          <a:bodyPr lIns="0" tIns="0" rIns="0" bIns="0" rtlCol="0" anchor="t">
            <a:spAutoFit/>
          </a:bodyPr>
          <a:lstStyle/>
          <a:p>
            <a:pPr algn="ctr">
              <a:lnSpc>
                <a:spcPts val="3301"/>
              </a:lnSpc>
              <a:spcBef>
                <a:spcPct val="0"/>
              </a:spcBef>
            </a:pPr>
            <a:r>
              <a:rPr lang="en-US" sz="2358">
                <a:solidFill>
                  <a:srgbClr val="000000"/>
                </a:solidFill>
                <a:latin typeface="Open Sans"/>
                <a:ea typeface="Open Sans"/>
                <a:cs typeface="Open Sans"/>
                <a:sym typeface="Open Sans"/>
              </a:rPr>
              <a:t>patients </a:t>
            </a:r>
          </a:p>
        </p:txBody>
      </p:sp>
      <p:sp>
        <p:nvSpPr>
          <p:cNvPr id="26" name="TextBox 26"/>
          <p:cNvSpPr txBox="1"/>
          <p:nvPr/>
        </p:nvSpPr>
        <p:spPr>
          <a:xfrm>
            <a:off x="15990296" y="9031073"/>
            <a:ext cx="1556290" cy="406830"/>
          </a:xfrm>
          <a:prstGeom prst="rect">
            <a:avLst/>
          </a:prstGeom>
        </p:spPr>
        <p:txBody>
          <a:bodyPr lIns="0" tIns="0" rIns="0" bIns="0" rtlCol="0" anchor="t">
            <a:spAutoFit/>
          </a:bodyPr>
          <a:lstStyle/>
          <a:p>
            <a:pPr algn="ctr">
              <a:lnSpc>
                <a:spcPts val="3301"/>
              </a:lnSpc>
              <a:spcBef>
                <a:spcPct val="0"/>
              </a:spcBef>
            </a:pPr>
            <a:r>
              <a:rPr lang="en-US" sz="2358">
                <a:solidFill>
                  <a:srgbClr val="000000"/>
                </a:solidFill>
                <a:latin typeface="Open Sans"/>
                <a:ea typeface="Open Sans"/>
                <a:cs typeface="Open Sans"/>
                <a:sym typeface="Open Sans"/>
              </a:rPr>
              <a:t>pastors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3760" y="3608575"/>
            <a:ext cx="7699311" cy="6774572"/>
            <a:chOff x="0" y="0"/>
            <a:chExt cx="861236" cy="757795"/>
          </a:xfrm>
        </p:grpSpPr>
        <p:sp>
          <p:nvSpPr>
            <p:cNvPr id="3" name="Freeform 3"/>
            <p:cNvSpPr/>
            <p:nvPr/>
          </p:nvSpPr>
          <p:spPr>
            <a:xfrm>
              <a:off x="0" y="0"/>
              <a:ext cx="861236" cy="757795"/>
            </a:xfrm>
            <a:custGeom>
              <a:avLst/>
              <a:gdLst/>
              <a:ahLst/>
              <a:cxnLst/>
              <a:rect l="l" t="t" r="r" b="b"/>
              <a:pathLst>
                <a:path w="861236" h="757795">
                  <a:moveTo>
                    <a:pt x="23127" y="0"/>
                  </a:moveTo>
                  <a:lnTo>
                    <a:pt x="838108" y="0"/>
                  </a:lnTo>
                  <a:cubicBezTo>
                    <a:pt x="844242" y="0"/>
                    <a:pt x="850124" y="2437"/>
                    <a:pt x="854462" y="6774"/>
                  </a:cubicBezTo>
                  <a:cubicBezTo>
                    <a:pt x="858799" y="11111"/>
                    <a:pt x="861236" y="16994"/>
                    <a:pt x="861236" y="23127"/>
                  </a:cubicBezTo>
                  <a:lnTo>
                    <a:pt x="861236" y="734668"/>
                  </a:lnTo>
                  <a:cubicBezTo>
                    <a:pt x="861236" y="740802"/>
                    <a:pt x="858799" y="746684"/>
                    <a:pt x="854462" y="751022"/>
                  </a:cubicBezTo>
                  <a:cubicBezTo>
                    <a:pt x="850124" y="755359"/>
                    <a:pt x="844242" y="757795"/>
                    <a:pt x="838108" y="757795"/>
                  </a:cubicBezTo>
                  <a:lnTo>
                    <a:pt x="23127" y="757795"/>
                  </a:lnTo>
                  <a:cubicBezTo>
                    <a:pt x="16994" y="757795"/>
                    <a:pt x="11111" y="755359"/>
                    <a:pt x="6774" y="751022"/>
                  </a:cubicBezTo>
                  <a:cubicBezTo>
                    <a:pt x="2437" y="746684"/>
                    <a:pt x="0" y="740802"/>
                    <a:pt x="0" y="734668"/>
                  </a:cubicBezTo>
                  <a:lnTo>
                    <a:pt x="0" y="23127"/>
                  </a:lnTo>
                  <a:cubicBezTo>
                    <a:pt x="0" y="16994"/>
                    <a:pt x="2437" y="11111"/>
                    <a:pt x="6774" y="6774"/>
                  </a:cubicBezTo>
                  <a:cubicBezTo>
                    <a:pt x="11111" y="2437"/>
                    <a:pt x="16994" y="0"/>
                    <a:pt x="23127" y="0"/>
                  </a:cubicBezTo>
                  <a:close/>
                </a:path>
              </a:pathLst>
            </a:custGeom>
            <a:blipFill>
              <a:blip r:embed="rId2"/>
              <a:stretch>
                <a:fillRect l="-16033" r="-16033"/>
              </a:stretch>
            </a:blipFill>
          </p:spPr>
          <p:txBody>
            <a:bodyPr/>
            <a:lstStyle/>
            <a:p>
              <a:endParaRPr lang="en-US"/>
            </a:p>
          </p:txBody>
        </p:sp>
      </p:grpSp>
      <p:grpSp>
        <p:nvGrpSpPr>
          <p:cNvPr id="4" name="Group 4"/>
          <p:cNvGrpSpPr/>
          <p:nvPr/>
        </p:nvGrpSpPr>
        <p:grpSpPr>
          <a:xfrm>
            <a:off x="6605244" y="1795330"/>
            <a:ext cx="1046884" cy="1150502"/>
            <a:chOff x="0" y="0"/>
            <a:chExt cx="1395846" cy="1534002"/>
          </a:xfrm>
        </p:grpSpPr>
        <p:grpSp>
          <p:nvGrpSpPr>
            <p:cNvPr id="5" name="Group 5"/>
            <p:cNvGrpSpPr/>
            <p:nvPr/>
          </p:nvGrpSpPr>
          <p:grpSpPr>
            <a:xfrm>
              <a:off x="501045" y="639202"/>
              <a:ext cx="894800" cy="894800"/>
              <a:chOff x="0" y="0"/>
              <a:chExt cx="812800" cy="812800"/>
            </a:xfrm>
          </p:grpSpPr>
          <p:sp>
            <p:nvSpPr>
              <p:cNvPr id="6" name="Freeform 6"/>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7" name="TextBox 7"/>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8" name="Group 8"/>
            <p:cNvGrpSpPr/>
            <p:nvPr/>
          </p:nvGrpSpPr>
          <p:grpSpPr>
            <a:xfrm>
              <a:off x="0" y="17455"/>
              <a:ext cx="662479" cy="662479"/>
              <a:chOff x="0" y="0"/>
              <a:chExt cx="812800" cy="812800"/>
            </a:xfrm>
          </p:grpSpPr>
          <p:sp>
            <p:nvSpPr>
              <p:cNvPr id="9" name="Freeform 9"/>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0" name="TextBox 10"/>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1" name="Group 11"/>
            <p:cNvGrpSpPr/>
            <p:nvPr/>
          </p:nvGrpSpPr>
          <p:grpSpPr>
            <a:xfrm>
              <a:off x="1047151" y="0"/>
              <a:ext cx="348694" cy="348694"/>
              <a:chOff x="0" y="0"/>
              <a:chExt cx="812800" cy="812800"/>
            </a:xfrm>
          </p:grpSpPr>
          <p:sp>
            <p:nvSpPr>
              <p:cNvPr id="12" name="Freeform 12"/>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3" name="TextBox 13"/>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grpSp>
        <p:nvGrpSpPr>
          <p:cNvPr id="14" name="Group 14"/>
          <p:cNvGrpSpPr/>
          <p:nvPr/>
        </p:nvGrpSpPr>
        <p:grpSpPr>
          <a:xfrm>
            <a:off x="-836704" y="8549874"/>
            <a:ext cx="2548786" cy="2548786"/>
            <a:chOff x="0" y="0"/>
            <a:chExt cx="812800" cy="812800"/>
          </a:xfrm>
        </p:grpSpPr>
        <p:sp>
          <p:nvSpPr>
            <p:cNvPr id="15" name="Freeform 15"/>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6" name="TextBox 16"/>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7" name="Group 17"/>
          <p:cNvGrpSpPr/>
          <p:nvPr/>
        </p:nvGrpSpPr>
        <p:grpSpPr>
          <a:xfrm>
            <a:off x="16672783" y="-936694"/>
            <a:ext cx="2548786" cy="2548786"/>
            <a:chOff x="0" y="0"/>
            <a:chExt cx="812800" cy="812800"/>
          </a:xfrm>
        </p:grpSpPr>
        <p:sp>
          <p:nvSpPr>
            <p:cNvPr id="18" name="Freeform 18"/>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9" name="TextBox 19"/>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20" name="Group 20"/>
          <p:cNvGrpSpPr/>
          <p:nvPr/>
        </p:nvGrpSpPr>
        <p:grpSpPr>
          <a:xfrm>
            <a:off x="7900071" y="6776214"/>
            <a:ext cx="9359229" cy="3048054"/>
            <a:chOff x="0" y="0"/>
            <a:chExt cx="2464982" cy="802780"/>
          </a:xfrm>
        </p:grpSpPr>
        <p:sp>
          <p:nvSpPr>
            <p:cNvPr id="21" name="Freeform 21"/>
            <p:cNvSpPr/>
            <p:nvPr/>
          </p:nvSpPr>
          <p:spPr>
            <a:xfrm>
              <a:off x="0" y="0"/>
              <a:ext cx="2464982" cy="802780"/>
            </a:xfrm>
            <a:custGeom>
              <a:avLst/>
              <a:gdLst/>
              <a:ahLst/>
              <a:cxnLst/>
              <a:rect l="l" t="t" r="r" b="b"/>
              <a:pathLst>
                <a:path w="2464982" h="802780">
                  <a:moveTo>
                    <a:pt x="23161" y="0"/>
                  </a:moveTo>
                  <a:lnTo>
                    <a:pt x="2441821" y="0"/>
                  </a:lnTo>
                  <a:cubicBezTo>
                    <a:pt x="2454612" y="0"/>
                    <a:pt x="2464982" y="10370"/>
                    <a:pt x="2464982" y="23161"/>
                  </a:cubicBezTo>
                  <a:lnTo>
                    <a:pt x="2464982" y="779618"/>
                  </a:lnTo>
                  <a:cubicBezTo>
                    <a:pt x="2464982" y="792410"/>
                    <a:pt x="2454612" y="802780"/>
                    <a:pt x="2441821" y="802780"/>
                  </a:cubicBezTo>
                  <a:lnTo>
                    <a:pt x="23161" y="802780"/>
                  </a:lnTo>
                  <a:cubicBezTo>
                    <a:pt x="10370" y="802780"/>
                    <a:pt x="0" y="792410"/>
                    <a:pt x="0" y="779618"/>
                  </a:cubicBezTo>
                  <a:lnTo>
                    <a:pt x="0" y="23161"/>
                  </a:lnTo>
                  <a:cubicBezTo>
                    <a:pt x="0" y="10370"/>
                    <a:pt x="10370" y="0"/>
                    <a:pt x="23161" y="0"/>
                  </a:cubicBez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2" name="TextBox 22"/>
            <p:cNvSpPr txBox="1"/>
            <p:nvPr/>
          </p:nvSpPr>
          <p:spPr>
            <a:xfrm>
              <a:off x="0" y="-47625"/>
              <a:ext cx="2464982" cy="850405"/>
            </a:xfrm>
            <a:prstGeom prst="rect">
              <a:avLst/>
            </a:prstGeom>
          </p:spPr>
          <p:txBody>
            <a:bodyPr lIns="50800" tIns="50800" rIns="50800" bIns="50800" rtlCol="0" anchor="ctr"/>
            <a:lstStyle/>
            <a:p>
              <a:pPr algn="ctr">
                <a:lnSpc>
                  <a:spcPts val="3301"/>
                </a:lnSpc>
              </a:pPr>
              <a:endParaRPr/>
            </a:p>
          </p:txBody>
        </p:sp>
      </p:grpSp>
      <p:sp>
        <p:nvSpPr>
          <p:cNvPr id="23" name="Freeform 23"/>
          <p:cNvSpPr/>
          <p:nvPr/>
        </p:nvSpPr>
        <p:spPr>
          <a:xfrm>
            <a:off x="8487284" y="7468907"/>
            <a:ext cx="1884042" cy="1662667"/>
          </a:xfrm>
          <a:custGeom>
            <a:avLst/>
            <a:gdLst/>
            <a:ahLst/>
            <a:cxnLst/>
            <a:rect l="l" t="t" r="r" b="b"/>
            <a:pathLst>
              <a:path w="1884042" h="1662667">
                <a:moveTo>
                  <a:pt x="0" y="0"/>
                </a:moveTo>
                <a:lnTo>
                  <a:pt x="1884042" y="0"/>
                </a:lnTo>
                <a:lnTo>
                  <a:pt x="1884042" y="1662667"/>
                </a:lnTo>
                <a:lnTo>
                  <a:pt x="0" y="16626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4" name="TextBox 24"/>
          <p:cNvSpPr txBox="1"/>
          <p:nvPr/>
        </p:nvSpPr>
        <p:spPr>
          <a:xfrm>
            <a:off x="1444689" y="1735917"/>
            <a:ext cx="5145133" cy="780989"/>
          </a:xfrm>
          <a:prstGeom prst="rect">
            <a:avLst/>
          </a:prstGeom>
        </p:spPr>
        <p:txBody>
          <a:bodyPr lIns="0" tIns="0" rIns="0" bIns="0" rtlCol="0" anchor="t">
            <a:spAutoFit/>
          </a:bodyPr>
          <a:lstStyle/>
          <a:p>
            <a:pPr marL="0" lvl="0" indent="0" algn="l">
              <a:lnSpc>
                <a:spcPts val="5997"/>
              </a:lnSpc>
            </a:pPr>
            <a:r>
              <a:rPr lang="en-US" sz="5997">
                <a:solidFill>
                  <a:srgbClr val="00A8A6"/>
                </a:solidFill>
                <a:latin typeface="Montserrat"/>
                <a:ea typeface="Montserrat"/>
                <a:cs typeface="Montserrat"/>
                <a:sym typeface="Montserrat"/>
              </a:rPr>
              <a:t>Background</a:t>
            </a:r>
          </a:p>
        </p:txBody>
      </p:sp>
      <p:sp>
        <p:nvSpPr>
          <p:cNvPr id="25" name="TextBox 25"/>
          <p:cNvSpPr txBox="1"/>
          <p:nvPr/>
        </p:nvSpPr>
        <p:spPr>
          <a:xfrm>
            <a:off x="9144000" y="798614"/>
            <a:ext cx="8286054" cy="5977600"/>
          </a:xfrm>
          <a:prstGeom prst="rect">
            <a:avLst/>
          </a:prstGeom>
        </p:spPr>
        <p:txBody>
          <a:bodyPr lIns="0" tIns="0" rIns="0" bIns="0" rtlCol="0" anchor="t">
            <a:spAutoFit/>
          </a:bodyPr>
          <a:lstStyle/>
          <a:p>
            <a:pPr algn="l">
              <a:lnSpc>
                <a:spcPts val="3375"/>
              </a:lnSpc>
            </a:pPr>
            <a:r>
              <a:rPr lang="en-US" sz="2411">
                <a:solidFill>
                  <a:srgbClr val="3D3D3D"/>
                </a:solidFill>
                <a:latin typeface="Open Sans"/>
                <a:ea typeface="Open Sans"/>
                <a:cs typeface="Open Sans"/>
                <a:sym typeface="Open Sans"/>
              </a:rPr>
              <a:t>Pastoral</a:t>
            </a:r>
            <a:r>
              <a:rPr lang="en-US" sz="2411">
                <a:solidFill>
                  <a:srgbClr val="000000"/>
                </a:solidFill>
                <a:latin typeface="Open Sans"/>
                <a:ea typeface="Open Sans"/>
                <a:cs typeface="Open Sans"/>
                <a:sym typeface="Open Sans"/>
              </a:rPr>
              <a:t> supervision and pastoral care have experienced considerable changes over the past decade. Many areas now lack individuals dedicated to advocacy due to a decline in consistent training and a lack of advocates for meaningful conversations with patients. </a:t>
            </a:r>
            <a:r>
              <a:rPr lang="en-US" sz="2411" b="1">
                <a:solidFill>
                  <a:srgbClr val="000000"/>
                </a:solidFill>
                <a:latin typeface="Open Sans Bold"/>
                <a:ea typeface="Open Sans Bold"/>
                <a:cs typeface="Open Sans Bold"/>
                <a:sym typeface="Open Sans Bold"/>
              </a:rPr>
              <a:t>There is insufficient attention to the “Decline in Psychosocial Visits” with chaplains. </a:t>
            </a:r>
            <a:r>
              <a:rPr lang="en-US" sz="2411">
                <a:solidFill>
                  <a:srgbClr val="000000"/>
                </a:solidFill>
                <a:latin typeface="Open Sans"/>
                <a:ea typeface="Open Sans"/>
                <a:cs typeface="Open Sans"/>
                <a:sym typeface="Open Sans"/>
              </a:rPr>
              <a:t>As other disciplines strive to reach their full potential within their respective fields, the same applies to the psychosocial team. </a:t>
            </a:r>
          </a:p>
          <a:p>
            <a:pPr algn="l">
              <a:lnSpc>
                <a:spcPts val="3375"/>
              </a:lnSpc>
            </a:pPr>
            <a:r>
              <a:rPr lang="en-US" sz="2411" b="1">
                <a:solidFill>
                  <a:srgbClr val="000000"/>
                </a:solidFill>
                <a:latin typeface="Open Sans Bold"/>
                <a:ea typeface="Open Sans Bold"/>
                <a:cs typeface="Open Sans Bold"/>
                <a:sym typeface="Open Sans Bold"/>
              </a:rPr>
              <a:t>As part of the Decline Visit Staff Survey, we aimed to gain a deeper understanding of the challenges and opportunities surrounding family engagement in visit participation.</a:t>
            </a:r>
            <a:r>
              <a:rPr lang="en-US" sz="2411">
                <a:solidFill>
                  <a:srgbClr val="000000"/>
                </a:solidFill>
                <a:latin typeface="Open Sans"/>
                <a:ea typeface="Open Sans"/>
                <a:cs typeface="Open Sans"/>
                <a:sym typeface="Open Sans"/>
              </a:rPr>
              <a:t> </a:t>
            </a:r>
          </a:p>
          <a:p>
            <a:pPr algn="l">
              <a:lnSpc>
                <a:spcPts val="3375"/>
              </a:lnSpc>
            </a:pPr>
            <a:endParaRPr lang="en-US" sz="2411">
              <a:solidFill>
                <a:srgbClr val="000000"/>
              </a:solidFill>
              <a:latin typeface="Open Sans"/>
              <a:ea typeface="Open Sans"/>
              <a:cs typeface="Open Sans"/>
              <a:sym typeface="Open Sans"/>
            </a:endParaRPr>
          </a:p>
        </p:txBody>
      </p:sp>
      <p:sp>
        <p:nvSpPr>
          <p:cNvPr id="26" name="TextBox 26"/>
          <p:cNvSpPr txBox="1"/>
          <p:nvPr/>
        </p:nvSpPr>
        <p:spPr>
          <a:xfrm>
            <a:off x="10579595" y="7411757"/>
            <a:ext cx="6301457" cy="1434068"/>
          </a:xfrm>
          <a:prstGeom prst="rect">
            <a:avLst/>
          </a:prstGeom>
        </p:spPr>
        <p:txBody>
          <a:bodyPr lIns="0" tIns="0" rIns="0" bIns="0" rtlCol="0" anchor="t">
            <a:spAutoFit/>
          </a:bodyPr>
          <a:lstStyle/>
          <a:p>
            <a:pPr algn="l">
              <a:lnSpc>
                <a:spcPts val="4116"/>
              </a:lnSpc>
            </a:pPr>
            <a:r>
              <a:rPr lang="en-US" sz="2940" b="1">
                <a:solidFill>
                  <a:srgbClr val="FFFFFF"/>
                </a:solidFill>
                <a:latin typeface="Open Sans Bold"/>
                <a:ea typeface="Open Sans Bold"/>
                <a:cs typeface="Open Sans Bold"/>
                <a:sym typeface="Open Sans Bold"/>
              </a:rPr>
              <a:t>Key Objective</a:t>
            </a:r>
          </a:p>
          <a:p>
            <a:pPr marL="570114" lvl="1" indent="-285057" algn="l">
              <a:lnSpc>
                <a:spcPts val="3696"/>
              </a:lnSpc>
              <a:buFont typeface="Arial"/>
              <a:buChar char="•"/>
            </a:pPr>
            <a:r>
              <a:rPr lang="en-US" sz="2640">
                <a:solidFill>
                  <a:srgbClr val="FFFFFF"/>
                </a:solidFill>
                <a:latin typeface="Open Sans"/>
                <a:ea typeface="Open Sans"/>
                <a:cs typeface="Open Sans"/>
                <a:sym typeface="Open Sans"/>
              </a:rPr>
              <a:t>Gain direct insights from staff on families' decisions and behaviors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179821" y="-456126"/>
            <a:ext cx="7261323" cy="5961188"/>
            <a:chOff x="0" y="0"/>
            <a:chExt cx="812243" cy="666811"/>
          </a:xfrm>
        </p:grpSpPr>
        <p:sp>
          <p:nvSpPr>
            <p:cNvPr id="3" name="Freeform 3"/>
            <p:cNvSpPr/>
            <p:nvPr/>
          </p:nvSpPr>
          <p:spPr>
            <a:xfrm>
              <a:off x="0" y="0"/>
              <a:ext cx="812243" cy="666811"/>
            </a:xfrm>
            <a:custGeom>
              <a:avLst/>
              <a:gdLst/>
              <a:ahLst/>
              <a:cxnLst/>
              <a:rect l="l" t="t" r="r" b="b"/>
              <a:pathLst>
                <a:path w="812243" h="666811">
                  <a:moveTo>
                    <a:pt x="24522" y="0"/>
                  </a:moveTo>
                  <a:lnTo>
                    <a:pt x="787720" y="0"/>
                  </a:lnTo>
                  <a:cubicBezTo>
                    <a:pt x="801264" y="0"/>
                    <a:pt x="812243" y="10979"/>
                    <a:pt x="812243" y="24522"/>
                  </a:cubicBezTo>
                  <a:lnTo>
                    <a:pt x="812243" y="642289"/>
                  </a:lnTo>
                  <a:cubicBezTo>
                    <a:pt x="812243" y="655832"/>
                    <a:pt x="801264" y="666811"/>
                    <a:pt x="787720" y="666811"/>
                  </a:cubicBezTo>
                  <a:lnTo>
                    <a:pt x="24522" y="666811"/>
                  </a:lnTo>
                  <a:cubicBezTo>
                    <a:pt x="10979" y="666811"/>
                    <a:pt x="0" y="655832"/>
                    <a:pt x="0" y="642289"/>
                  </a:cubicBezTo>
                  <a:lnTo>
                    <a:pt x="0" y="24522"/>
                  </a:lnTo>
                  <a:cubicBezTo>
                    <a:pt x="0" y="10979"/>
                    <a:pt x="10979" y="0"/>
                    <a:pt x="24522" y="0"/>
                  </a:cubicBezTo>
                  <a:close/>
                </a:path>
              </a:pathLst>
            </a:custGeom>
            <a:blipFill>
              <a:blip r:embed="rId2"/>
              <a:stretch>
                <a:fillRect l="-11841" r="-11841"/>
              </a:stretch>
            </a:blipFill>
          </p:spPr>
          <p:txBody>
            <a:bodyPr/>
            <a:lstStyle/>
            <a:p>
              <a:endParaRPr lang="en-US"/>
            </a:p>
          </p:txBody>
        </p:sp>
      </p:grpSp>
      <p:grpSp>
        <p:nvGrpSpPr>
          <p:cNvPr id="4" name="Group 4"/>
          <p:cNvGrpSpPr/>
          <p:nvPr/>
        </p:nvGrpSpPr>
        <p:grpSpPr>
          <a:xfrm>
            <a:off x="1032621" y="5505061"/>
            <a:ext cx="8111379" cy="4767583"/>
            <a:chOff x="0" y="0"/>
            <a:chExt cx="907329" cy="533296"/>
          </a:xfrm>
        </p:grpSpPr>
        <p:sp>
          <p:nvSpPr>
            <p:cNvPr id="5" name="Freeform 5"/>
            <p:cNvSpPr/>
            <p:nvPr/>
          </p:nvSpPr>
          <p:spPr>
            <a:xfrm>
              <a:off x="0" y="0"/>
              <a:ext cx="907329" cy="533296"/>
            </a:xfrm>
            <a:custGeom>
              <a:avLst/>
              <a:gdLst/>
              <a:ahLst/>
              <a:cxnLst/>
              <a:rect l="l" t="t" r="r" b="b"/>
              <a:pathLst>
                <a:path w="907329" h="533296">
                  <a:moveTo>
                    <a:pt x="21952" y="0"/>
                  </a:moveTo>
                  <a:lnTo>
                    <a:pt x="885377" y="0"/>
                  </a:lnTo>
                  <a:cubicBezTo>
                    <a:pt x="891199" y="0"/>
                    <a:pt x="896782" y="2313"/>
                    <a:pt x="900899" y="6430"/>
                  </a:cubicBezTo>
                  <a:cubicBezTo>
                    <a:pt x="905016" y="10547"/>
                    <a:pt x="907329" y="16130"/>
                    <a:pt x="907329" y="21952"/>
                  </a:cubicBezTo>
                  <a:lnTo>
                    <a:pt x="907329" y="511344"/>
                  </a:lnTo>
                  <a:cubicBezTo>
                    <a:pt x="907329" y="523468"/>
                    <a:pt x="897501" y="533296"/>
                    <a:pt x="885377" y="533296"/>
                  </a:cubicBezTo>
                  <a:lnTo>
                    <a:pt x="21952" y="533296"/>
                  </a:lnTo>
                  <a:cubicBezTo>
                    <a:pt x="9828" y="533296"/>
                    <a:pt x="0" y="523468"/>
                    <a:pt x="0" y="511344"/>
                  </a:cubicBezTo>
                  <a:lnTo>
                    <a:pt x="0" y="21952"/>
                  </a:lnTo>
                  <a:cubicBezTo>
                    <a:pt x="0" y="9828"/>
                    <a:pt x="9828" y="0"/>
                    <a:pt x="21952" y="0"/>
                  </a:cubicBezTo>
                  <a:close/>
                </a:path>
              </a:pathLst>
            </a:custGeom>
            <a:blipFill>
              <a:blip r:embed="rId3"/>
              <a:stretch>
                <a:fillRect t="-6676" b="-6676"/>
              </a:stretch>
            </a:blipFill>
          </p:spPr>
          <p:txBody>
            <a:bodyPr/>
            <a:lstStyle/>
            <a:p>
              <a:endParaRPr lang="en-US"/>
            </a:p>
          </p:txBody>
        </p:sp>
      </p:grpSp>
      <p:grpSp>
        <p:nvGrpSpPr>
          <p:cNvPr id="6" name="Group 6"/>
          <p:cNvGrpSpPr/>
          <p:nvPr/>
        </p:nvGrpSpPr>
        <p:grpSpPr>
          <a:xfrm>
            <a:off x="-836704" y="8549874"/>
            <a:ext cx="2548786" cy="2548786"/>
            <a:chOff x="0" y="0"/>
            <a:chExt cx="812800" cy="812800"/>
          </a:xfrm>
        </p:grpSpPr>
        <p:sp>
          <p:nvSpPr>
            <p:cNvPr id="7" name="Freeform 7"/>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8" name="TextBox 8"/>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9" name="Group 9"/>
          <p:cNvGrpSpPr/>
          <p:nvPr/>
        </p:nvGrpSpPr>
        <p:grpSpPr>
          <a:xfrm>
            <a:off x="8122621" y="345405"/>
            <a:ext cx="1046884" cy="1150502"/>
            <a:chOff x="0" y="0"/>
            <a:chExt cx="1395846" cy="1534002"/>
          </a:xfrm>
        </p:grpSpPr>
        <p:grpSp>
          <p:nvGrpSpPr>
            <p:cNvPr id="10" name="Group 10"/>
            <p:cNvGrpSpPr/>
            <p:nvPr/>
          </p:nvGrpSpPr>
          <p:grpSpPr>
            <a:xfrm>
              <a:off x="501045" y="639202"/>
              <a:ext cx="894800" cy="894800"/>
              <a:chOff x="0" y="0"/>
              <a:chExt cx="812800" cy="812800"/>
            </a:xfrm>
          </p:grpSpPr>
          <p:sp>
            <p:nvSpPr>
              <p:cNvPr id="11" name="Freeform 11"/>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2" name="TextBox 12"/>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3" name="Group 13"/>
            <p:cNvGrpSpPr/>
            <p:nvPr/>
          </p:nvGrpSpPr>
          <p:grpSpPr>
            <a:xfrm>
              <a:off x="0" y="17455"/>
              <a:ext cx="662479" cy="662479"/>
              <a:chOff x="0" y="0"/>
              <a:chExt cx="812800" cy="812800"/>
            </a:xfrm>
          </p:grpSpPr>
          <p:sp>
            <p:nvSpPr>
              <p:cNvPr id="14" name="Freeform 14"/>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5" name="TextBox 15"/>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6" name="Group 16"/>
            <p:cNvGrpSpPr/>
            <p:nvPr/>
          </p:nvGrpSpPr>
          <p:grpSpPr>
            <a:xfrm>
              <a:off x="1047151" y="0"/>
              <a:ext cx="348694" cy="348694"/>
              <a:chOff x="0" y="0"/>
              <a:chExt cx="812800" cy="812800"/>
            </a:xfrm>
          </p:grpSpPr>
          <p:sp>
            <p:nvSpPr>
              <p:cNvPr id="17" name="Freeform 17"/>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8" name="TextBox 18"/>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grpSp>
        <p:nvGrpSpPr>
          <p:cNvPr id="19" name="Group 19"/>
          <p:cNvGrpSpPr/>
          <p:nvPr/>
        </p:nvGrpSpPr>
        <p:grpSpPr>
          <a:xfrm>
            <a:off x="16672783" y="-936694"/>
            <a:ext cx="2548786" cy="2548786"/>
            <a:chOff x="0" y="0"/>
            <a:chExt cx="812800" cy="812800"/>
          </a:xfrm>
        </p:grpSpPr>
        <p:sp>
          <p:nvSpPr>
            <p:cNvPr id="20" name="Freeform 20"/>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1" name="TextBox 21"/>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aphicFrame>
        <p:nvGraphicFramePr>
          <p:cNvPr id="22" name="Object 22"/>
          <p:cNvGraphicFramePr/>
          <p:nvPr/>
        </p:nvGraphicFramePr>
        <p:xfrm>
          <a:off x="5998700" y="4287527"/>
          <a:ext cx="14959012" cy="7250906"/>
        </p:xfrm>
        <a:graphic>
          <a:graphicData uri="http://schemas.openxmlformats.org/presentationml/2006/ole">
            <mc:AlternateContent xmlns:mc="http://schemas.openxmlformats.org/markup-compatibility/2006">
              <mc:Choice xmlns:v="urn:schemas-microsoft-com:vml" Requires="v">
                <p:oleObj name="Worksheet" r:id="rId4" imgW="17945100" imgH="10236200" progId="Excel.Sheet.12">
                  <p:embed/>
                </p:oleObj>
              </mc:Choice>
              <mc:Fallback>
                <p:oleObj name="Worksheet" r:id="rId4" imgW="17945100" imgH="10236200" progId="Excel.Sheet.12">
                  <p:embed/>
                  <p:pic>
                    <p:nvPicPr>
                      <p:cNvPr id="0" name=""/>
                      <p:cNvPicPr/>
                      <p:nvPr/>
                    </p:nvPicPr>
                    <p:blipFill>
                      <a:blip r:embed="rId5"/>
                      <a:stretch>
                        <a:fillRect/>
                      </a:stretch>
                    </p:blipFill>
                    <p:spPr>
                      <a:xfrm>
                        <a:off x="5998700" y="4287527"/>
                        <a:ext cx="14959012" cy="7250906"/>
                      </a:xfrm>
                      <a:prstGeom prst="rect">
                        <a:avLst/>
                      </a:prstGeom>
                    </p:spPr>
                  </p:pic>
                </p:oleObj>
              </mc:Fallback>
            </mc:AlternateContent>
          </a:graphicData>
        </a:graphic>
      </p:graphicFrame>
      <p:sp>
        <p:nvSpPr>
          <p:cNvPr id="23" name="TextBox 23"/>
          <p:cNvSpPr txBox="1"/>
          <p:nvPr/>
        </p:nvSpPr>
        <p:spPr>
          <a:xfrm>
            <a:off x="437689" y="714918"/>
            <a:ext cx="7684932" cy="780989"/>
          </a:xfrm>
          <a:prstGeom prst="rect">
            <a:avLst/>
          </a:prstGeom>
        </p:spPr>
        <p:txBody>
          <a:bodyPr lIns="0" tIns="0" rIns="0" bIns="0" rtlCol="0" anchor="t">
            <a:spAutoFit/>
          </a:bodyPr>
          <a:lstStyle/>
          <a:p>
            <a:pPr marL="0" lvl="0" indent="0" algn="l">
              <a:lnSpc>
                <a:spcPts val="5997"/>
              </a:lnSpc>
            </a:pPr>
            <a:r>
              <a:rPr lang="en-US" sz="5997">
                <a:solidFill>
                  <a:srgbClr val="00A8A6"/>
                </a:solidFill>
                <a:latin typeface="Montserrat"/>
                <a:ea typeface="Montserrat"/>
                <a:cs typeface="Montserrat"/>
                <a:sym typeface="Montserrat"/>
              </a:rPr>
              <a:t>Survey Participants</a:t>
            </a:r>
          </a:p>
        </p:txBody>
      </p:sp>
      <p:sp>
        <p:nvSpPr>
          <p:cNvPr id="24" name="TextBox 24"/>
          <p:cNvSpPr txBox="1"/>
          <p:nvPr/>
        </p:nvSpPr>
        <p:spPr>
          <a:xfrm>
            <a:off x="437689" y="1763676"/>
            <a:ext cx="9447590" cy="2849245"/>
          </a:xfrm>
          <a:prstGeom prst="rect">
            <a:avLst/>
          </a:prstGeom>
        </p:spPr>
        <p:txBody>
          <a:bodyPr lIns="0" tIns="0" rIns="0" bIns="0" rtlCol="0" anchor="t">
            <a:spAutoFit/>
          </a:bodyPr>
          <a:lstStyle/>
          <a:p>
            <a:pPr algn="l">
              <a:lnSpc>
                <a:spcPts val="3869"/>
              </a:lnSpc>
            </a:pPr>
            <a:r>
              <a:rPr lang="en-US" sz="2763">
                <a:solidFill>
                  <a:srgbClr val="3D3D3D"/>
                </a:solidFill>
                <a:latin typeface="Open Sans"/>
                <a:ea typeface="Open Sans"/>
                <a:cs typeface="Open Sans"/>
                <a:sym typeface="Open Sans"/>
              </a:rPr>
              <a:t>This study summarizes staff survey responses regarding Psychosocial decline visits. The data reflects input from 50 staff members across multiple disciplines over 90 days. The findings offer insights into declining visit trends and provide staff suggestions for improvement</a:t>
            </a:r>
          </a:p>
          <a:p>
            <a:pPr algn="l">
              <a:lnSpc>
                <a:spcPts val="3869"/>
              </a:lnSpc>
            </a:pPr>
            <a:endParaRPr lang="en-US" sz="2763">
              <a:solidFill>
                <a:srgbClr val="3D3D3D"/>
              </a:solidFill>
              <a:latin typeface="Open Sans"/>
              <a:ea typeface="Open Sans"/>
              <a:cs typeface="Open Sans"/>
              <a:sym typeface="Open Sans"/>
            </a:endParaRPr>
          </a:p>
        </p:txBody>
      </p:sp>
      <p:sp>
        <p:nvSpPr>
          <p:cNvPr id="25" name="AutoShape 25"/>
          <p:cNvSpPr/>
          <p:nvPr/>
        </p:nvSpPr>
        <p:spPr>
          <a:xfrm>
            <a:off x="5998700" y="9305925"/>
            <a:ext cx="11948476" cy="0"/>
          </a:xfrm>
          <a:prstGeom prst="line">
            <a:avLst/>
          </a:prstGeom>
          <a:ln w="95250" cap="flat">
            <a:solidFill>
              <a:srgbClr val="000000"/>
            </a:solidFill>
            <a:prstDash val="solid"/>
            <a:headEnd type="none" w="sm" len="sm"/>
            <a:tailEnd type="none" w="sm" len="sm"/>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613187" y="-432177"/>
            <a:ext cx="7947775" cy="4454034"/>
            <a:chOff x="0" y="0"/>
            <a:chExt cx="889028" cy="498223"/>
          </a:xfrm>
        </p:grpSpPr>
        <p:sp>
          <p:nvSpPr>
            <p:cNvPr id="3" name="Freeform 3"/>
            <p:cNvSpPr/>
            <p:nvPr/>
          </p:nvSpPr>
          <p:spPr>
            <a:xfrm>
              <a:off x="0" y="0"/>
              <a:ext cx="889028" cy="498223"/>
            </a:xfrm>
            <a:custGeom>
              <a:avLst/>
              <a:gdLst/>
              <a:ahLst/>
              <a:cxnLst/>
              <a:rect l="l" t="t" r="r" b="b"/>
              <a:pathLst>
                <a:path w="889028" h="498223">
                  <a:moveTo>
                    <a:pt x="22404" y="0"/>
                  </a:moveTo>
                  <a:lnTo>
                    <a:pt x="866624" y="0"/>
                  </a:lnTo>
                  <a:cubicBezTo>
                    <a:pt x="878998" y="0"/>
                    <a:pt x="889028" y="10031"/>
                    <a:pt x="889028" y="22404"/>
                  </a:cubicBezTo>
                  <a:lnTo>
                    <a:pt x="889028" y="475818"/>
                  </a:lnTo>
                  <a:cubicBezTo>
                    <a:pt x="889028" y="488192"/>
                    <a:pt x="878998" y="498223"/>
                    <a:pt x="866624" y="498223"/>
                  </a:cubicBezTo>
                  <a:lnTo>
                    <a:pt x="22404" y="498223"/>
                  </a:lnTo>
                  <a:cubicBezTo>
                    <a:pt x="10031" y="498223"/>
                    <a:pt x="0" y="488192"/>
                    <a:pt x="0" y="475818"/>
                  </a:cubicBezTo>
                  <a:lnTo>
                    <a:pt x="0" y="22404"/>
                  </a:lnTo>
                  <a:cubicBezTo>
                    <a:pt x="0" y="10031"/>
                    <a:pt x="10031" y="0"/>
                    <a:pt x="22404" y="0"/>
                  </a:cubicBezTo>
                  <a:close/>
                </a:path>
              </a:pathLst>
            </a:custGeom>
            <a:blipFill>
              <a:blip r:embed="rId2"/>
              <a:stretch>
                <a:fillRect t="-8662" b="-8662"/>
              </a:stretch>
            </a:blipFill>
          </p:spPr>
          <p:txBody>
            <a:bodyPr/>
            <a:lstStyle/>
            <a:p>
              <a:endParaRPr lang="en-US"/>
            </a:p>
          </p:txBody>
        </p:sp>
      </p:grpSp>
      <p:grpSp>
        <p:nvGrpSpPr>
          <p:cNvPr id="4" name="Group 4"/>
          <p:cNvGrpSpPr/>
          <p:nvPr/>
        </p:nvGrpSpPr>
        <p:grpSpPr>
          <a:xfrm>
            <a:off x="1444689" y="4606519"/>
            <a:ext cx="7947775" cy="4651781"/>
            <a:chOff x="0" y="0"/>
            <a:chExt cx="2093241" cy="1225160"/>
          </a:xfrm>
        </p:grpSpPr>
        <p:sp>
          <p:nvSpPr>
            <p:cNvPr id="5" name="Freeform 5"/>
            <p:cNvSpPr/>
            <p:nvPr/>
          </p:nvSpPr>
          <p:spPr>
            <a:xfrm>
              <a:off x="0" y="0"/>
              <a:ext cx="2093241" cy="1225160"/>
            </a:xfrm>
            <a:custGeom>
              <a:avLst/>
              <a:gdLst/>
              <a:ahLst/>
              <a:cxnLst/>
              <a:rect l="l" t="t" r="r" b="b"/>
              <a:pathLst>
                <a:path w="2093241" h="1225160">
                  <a:moveTo>
                    <a:pt x="27275" y="0"/>
                  </a:moveTo>
                  <a:lnTo>
                    <a:pt x="2065966" y="0"/>
                  </a:lnTo>
                  <a:cubicBezTo>
                    <a:pt x="2073200" y="0"/>
                    <a:pt x="2080137" y="2874"/>
                    <a:pt x="2085252" y="7989"/>
                  </a:cubicBezTo>
                  <a:cubicBezTo>
                    <a:pt x="2090367" y="13104"/>
                    <a:pt x="2093241" y="20041"/>
                    <a:pt x="2093241" y="27275"/>
                  </a:cubicBezTo>
                  <a:lnTo>
                    <a:pt x="2093241" y="1197886"/>
                  </a:lnTo>
                  <a:cubicBezTo>
                    <a:pt x="2093241" y="1205119"/>
                    <a:pt x="2090367" y="1212057"/>
                    <a:pt x="2085252" y="1217172"/>
                  </a:cubicBezTo>
                  <a:cubicBezTo>
                    <a:pt x="2080137" y="1222287"/>
                    <a:pt x="2073200" y="1225160"/>
                    <a:pt x="2065966" y="1225160"/>
                  </a:cubicBezTo>
                  <a:lnTo>
                    <a:pt x="27275" y="1225160"/>
                  </a:lnTo>
                  <a:cubicBezTo>
                    <a:pt x="20041" y="1225160"/>
                    <a:pt x="13104" y="1222287"/>
                    <a:pt x="7989" y="1217172"/>
                  </a:cubicBezTo>
                  <a:cubicBezTo>
                    <a:pt x="2874" y="1212057"/>
                    <a:pt x="0" y="1205119"/>
                    <a:pt x="0" y="1197886"/>
                  </a:cubicBezTo>
                  <a:lnTo>
                    <a:pt x="0" y="27275"/>
                  </a:lnTo>
                  <a:cubicBezTo>
                    <a:pt x="0" y="20041"/>
                    <a:pt x="2874" y="13104"/>
                    <a:pt x="7989" y="7989"/>
                  </a:cubicBezTo>
                  <a:cubicBezTo>
                    <a:pt x="13104" y="2874"/>
                    <a:pt x="20041" y="0"/>
                    <a:pt x="27275" y="0"/>
                  </a:cubicBezTo>
                  <a:close/>
                </a:path>
              </a:pathLst>
            </a:custGeom>
            <a:ln w="38100" cap="rnd">
              <a:gradFill>
                <a:gsLst>
                  <a:gs pos="0">
                    <a:srgbClr val="0097B2">
                      <a:alpha val="100000"/>
                    </a:srgbClr>
                  </a:gs>
                  <a:gs pos="100000">
                    <a:srgbClr val="7ED957">
                      <a:alpha val="100000"/>
                    </a:srgbClr>
                  </a:gs>
                </a:gsLst>
                <a:lin ang="0"/>
              </a:gradFill>
              <a:prstDash val="solid"/>
              <a:round/>
            </a:ln>
          </p:spPr>
          <p:txBody>
            <a:bodyPr/>
            <a:lstStyle/>
            <a:p>
              <a:endParaRPr lang="en-US"/>
            </a:p>
          </p:txBody>
        </p:sp>
        <p:sp>
          <p:nvSpPr>
            <p:cNvPr id="6" name="TextBox 6"/>
            <p:cNvSpPr txBox="1"/>
            <p:nvPr/>
          </p:nvSpPr>
          <p:spPr>
            <a:xfrm>
              <a:off x="0" y="-47625"/>
              <a:ext cx="2093241" cy="1272785"/>
            </a:xfrm>
            <a:prstGeom prst="rect">
              <a:avLst/>
            </a:prstGeom>
          </p:spPr>
          <p:txBody>
            <a:bodyPr lIns="50800" tIns="50800" rIns="50800" bIns="50800" rtlCol="0" anchor="ctr"/>
            <a:lstStyle/>
            <a:p>
              <a:pPr algn="ctr">
                <a:lnSpc>
                  <a:spcPts val="3301"/>
                </a:lnSpc>
              </a:pPr>
              <a:endParaRPr/>
            </a:p>
          </p:txBody>
        </p:sp>
      </p:grpSp>
      <p:grpSp>
        <p:nvGrpSpPr>
          <p:cNvPr id="7" name="Group 7"/>
          <p:cNvGrpSpPr/>
          <p:nvPr/>
        </p:nvGrpSpPr>
        <p:grpSpPr>
          <a:xfrm>
            <a:off x="9613187" y="4606519"/>
            <a:ext cx="7947775" cy="4651781"/>
            <a:chOff x="0" y="0"/>
            <a:chExt cx="2093241" cy="1225160"/>
          </a:xfrm>
        </p:grpSpPr>
        <p:sp>
          <p:nvSpPr>
            <p:cNvPr id="8" name="Freeform 8"/>
            <p:cNvSpPr/>
            <p:nvPr/>
          </p:nvSpPr>
          <p:spPr>
            <a:xfrm>
              <a:off x="0" y="0"/>
              <a:ext cx="2093241" cy="1225160"/>
            </a:xfrm>
            <a:custGeom>
              <a:avLst/>
              <a:gdLst/>
              <a:ahLst/>
              <a:cxnLst/>
              <a:rect l="l" t="t" r="r" b="b"/>
              <a:pathLst>
                <a:path w="2093241" h="1225160">
                  <a:moveTo>
                    <a:pt x="27275" y="0"/>
                  </a:moveTo>
                  <a:lnTo>
                    <a:pt x="2065966" y="0"/>
                  </a:lnTo>
                  <a:cubicBezTo>
                    <a:pt x="2073200" y="0"/>
                    <a:pt x="2080137" y="2874"/>
                    <a:pt x="2085252" y="7989"/>
                  </a:cubicBezTo>
                  <a:cubicBezTo>
                    <a:pt x="2090367" y="13104"/>
                    <a:pt x="2093241" y="20041"/>
                    <a:pt x="2093241" y="27275"/>
                  </a:cubicBezTo>
                  <a:lnTo>
                    <a:pt x="2093241" y="1197886"/>
                  </a:lnTo>
                  <a:cubicBezTo>
                    <a:pt x="2093241" y="1205119"/>
                    <a:pt x="2090367" y="1212057"/>
                    <a:pt x="2085252" y="1217172"/>
                  </a:cubicBezTo>
                  <a:cubicBezTo>
                    <a:pt x="2080137" y="1222287"/>
                    <a:pt x="2073200" y="1225160"/>
                    <a:pt x="2065966" y="1225160"/>
                  </a:cubicBezTo>
                  <a:lnTo>
                    <a:pt x="27275" y="1225160"/>
                  </a:lnTo>
                  <a:cubicBezTo>
                    <a:pt x="20041" y="1225160"/>
                    <a:pt x="13104" y="1222287"/>
                    <a:pt x="7989" y="1217172"/>
                  </a:cubicBezTo>
                  <a:cubicBezTo>
                    <a:pt x="2874" y="1212057"/>
                    <a:pt x="0" y="1205119"/>
                    <a:pt x="0" y="1197886"/>
                  </a:cubicBezTo>
                  <a:lnTo>
                    <a:pt x="0" y="27275"/>
                  </a:lnTo>
                  <a:cubicBezTo>
                    <a:pt x="0" y="20041"/>
                    <a:pt x="2874" y="13104"/>
                    <a:pt x="7989" y="7989"/>
                  </a:cubicBezTo>
                  <a:cubicBezTo>
                    <a:pt x="13104" y="2874"/>
                    <a:pt x="20041" y="0"/>
                    <a:pt x="27275" y="0"/>
                  </a:cubicBezTo>
                  <a:close/>
                </a:path>
              </a:pathLst>
            </a:custGeom>
            <a:ln w="38100" cap="rnd">
              <a:gradFill>
                <a:gsLst>
                  <a:gs pos="0">
                    <a:srgbClr val="0097B2">
                      <a:alpha val="100000"/>
                    </a:srgbClr>
                  </a:gs>
                  <a:gs pos="100000">
                    <a:srgbClr val="7ED957">
                      <a:alpha val="100000"/>
                    </a:srgbClr>
                  </a:gs>
                </a:gsLst>
                <a:lin ang="0"/>
              </a:gradFill>
              <a:prstDash val="solid"/>
              <a:round/>
            </a:ln>
          </p:spPr>
          <p:txBody>
            <a:bodyPr/>
            <a:lstStyle/>
            <a:p>
              <a:endParaRPr lang="en-US"/>
            </a:p>
          </p:txBody>
        </p:sp>
        <p:sp>
          <p:nvSpPr>
            <p:cNvPr id="9" name="TextBox 9"/>
            <p:cNvSpPr txBox="1"/>
            <p:nvPr/>
          </p:nvSpPr>
          <p:spPr>
            <a:xfrm>
              <a:off x="0" y="-47625"/>
              <a:ext cx="2093241" cy="1272785"/>
            </a:xfrm>
            <a:prstGeom prst="rect">
              <a:avLst/>
            </a:prstGeom>
          </p:spPr>
          <p:txBody>
            <a:bodyPr lIns="50800" tIns="50800" rIns="50800" bIns="50800" rtlCol="0" anchor="ctr"/>
            <a:lstStyle/>
            <a:p>
              <a:pPr algn="ctr">
                <a:lnSpc>
                  <a:spcPts val="3301"/>
                </a:lnSpc>
              </a:pPr>
              <a:endParaRPr/>
            </a:p>
          </p:txBody>
        </p:sp>
      </p:grpSp>
      <p:grpSp>
        <p:nvGrpSpPr>
          <p:cNvPr id="10" name="Group 10"/>
          <p:cNvGrpSpPr/>
          <p:nvPr/>
        </p:nvGrpSpPr>
        <p:grpSpPr>
          <a:xfrm>
            <a:off x="-836704" y="8549874"/>
            <a:ext cx="2548786" cy="2548786"/>
            <a:chOff x="0" y="0"/>
            <a:chExt cx="812800" cy="812800"/>
          </a:xfrm>
        </p:grpSpPr>
        <p:sp>
          <p:nvSpPr>
            <p:cNvPr id="11" name="Freeform 11"/>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2" name="TextBox 12"/>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3" name="Group 13"/>
          <p:cNvGrpSpPr/>
          <p:nvPr/>
        </p:nvGrpSpPr>
        <p:grpSpPr>
          <a:xfrm>
            <a:off x="7818985" y="1865486"/>
            <a:ext cx="1046884" cy="1150502"/>
            <a:chOff x="0" y="0"/>
            <a:chExt cx="1395846" cy="1534002"/>
          </a:xfrm>
        </p:grpSpPr>
        <p:grpSp>
          <p:nvGrpSpPr>
            <p:cNvPr id="14" name="Group 14"/>
            <p:cNvGrpSpPr/>
            <p:nvPr/>
          </p:nvGrpSpPr>
          <p:grpSpPr>
            <a:xfrm>
              <a:off x="501045" y="639202"/>
              <a:ext cx="894800" cy="894800"/>
              <a:chOff x="0" y="0"/>
              <a:chExt cx="812800" cy="812800"/>
            </a:xfrm>
          </p:grpSpPr>
          <p:sp>
            <p:nvSpPr>
              <p:cNvPr id="15" name="Freeform 15"/>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6" name="TextBox 16"/>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7" name="Group 17"/>
            <p:cNvGrpSpPr/>
            <p:nvPr/>
          </p:nvGrpSpPr>
          <p:grpSpPr>
            <a:xfrm>
              <a:off x="0" y="17455"/>
              <a:ext cx="662479" cy="662479"/>
              <a:chOff x="0" y="0"/>
              <a:chExt cx="812800" cy="812800"/>
            </a:xfrm>
          </p:grpSpPr>
          <p:sp>
            <p:nvSpPr>
              <p:cNvPr id="18" name="Freeform 18"/>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9" name="TextBox 19"/>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20" name="Group 20"/>
            <p:cNvGrpSpPr/>
            <p:nvPr/>
          </p:nvGrpSpPr>
          <p:grpSpPr>
            <a:xfrm>
              <a:off x="1047151" y="0"/>
              <a:ext cx="348694" cy="348694"/>
              <a:chOff x="0" y="0"/>
              <a:chExt cx="812800" cy="812800"/>
            </a:xfrm>
          </p:grpSpPr>
          <p:sp>
            <p:nvSpPr>
              <p:cNvPr id="21" name="Freeform 21"/>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2" name="TextBox 22"/>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grpSp>
        <p:nvGrpSpPr>
          <p:cNvPr id="23" name="Group 23"/>
          <p:cNvGrpSpPr/>
          <p:nvPr/>
        </p:nvGrpSpPr>
        <p:grpSpPr>
          <a:xfrm>
            <a:off x="16672783" y="-936694"/>
            <a:ext cx="2548786" cy="2548786"/>
            <a:chOff x="0" y="0"/>
            <a:chExt cx="812800" cy="812800"/>
          </a:xfrm>
        </p:grpSpPr>
        <p:sp>
          <p:nvSpPr>
            <p:cNvPr id="24" name="Freeform 24"/>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5" name="TextBox 25"/>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sp>
        <p:nvSpPr>
          <p:cNvPr id="26" name="TextBox 26"/>
          <p:cNvSpPr txBox="1"/>
          <p:nvPr/>
        </p:nvSpPr>
        <p:spPr>
          <a:xfrm>
            <a:off x="1444689" y="1546118"/>
            <a:ext cx="6374296" cy="1533464"/>
          </a:xfrm>
          <a:prstGeom prst="rect">
            <a:avLst/>
          </a:prstGeom>
        </p:spPr>
        <p:txBody>
          <a:bodyPr lIns="0" tIns="0" rIns="0" bIns="0" rtlCol="0" anchor="t">
            <a:spAutoFit/>
          </a:bodyPr>
          <a:lstStyle/>
          <a:p>
            <a:pPr marL="0" lvl="0" indent="0" algn="l">
              <a:lnSpc>
                <a:spcPts val="5997"/>
              </a:lnSpc>
            </a:pPr>
            <a:r>
              <a:rPr lang="en-US" sz="5997" i="1">
                <a:solidFill>
                  <a:srgbClr val="00A8A6"/>
                </a:solidFill>
                <a:latin typeface="Montserrat Italics"/>
                <a:ea typeface="Montserrat Italics"/>
                <a:cs typeface="Montserrat Italics"/>
                <a:sym typeface="Montserrat Italics"/>
              </a:rPr>
              <a:t>Critical Survey Questions</a:t>
            </a:r>
          </a:p>
        </p:txBody>
      </p:sp>
      <p:sp>
        <p:nvSpPr>
          <p:cNvPr id="27" name="TextBox 27"/>
          <p:cNvSpPr txBox="1"/>
          <p:nvPr/>
        </p:nvSpPr>
        <p:spPr>
          <a:xfrm>
            <a:off x="1659114" y="5877154"/>
            <a:ext cx="7518924" cy="2072411"/>
          </a:xfrm>
          <a:prstGeom prst="rect">
            <a:avLst/>
          </a:prstGeom>
        </p:spPr>
        <p:txBody>
          <a:bodyPr lIns="0" tIns="0" rIns="0" bIns="0" rtlCol="0" anchor="t">
            <a:spAutoFit/>
          </a:bodyPr>
          <a:lstStyle/>
          <a:p>
            <a:pPr algn="l">
              <a:lnSpc>
                <a:spcPts val="3372"/>
              </a:lnSpc>
            </a:pPr>
            <a:r>
              <a:rPr lang="en-US" sz="2409" b="1">
                <a:solidFill>
                  <a:srgbClr val="3D3D3D"/>
                </a:solidFill>
                <a:latin typeface="Open Sans Bold"/>
                <a:ea typeface="Open Sans Bold"/>
                <a:cs typeface="Open Sans Bold"/>
                <a:sym typeface="Open Sans Bold"/>
              </a:rPr>
              <a:t>What are the main reasons families give for their decision to decline a visit?</a:t>
            </a:r>
          </a:p>
          <a:p>
            <a:pPr marL="520106" lvl="1" indent="-260053" algn="l">
              <a:lnSpc>
                <a:spcPts val="3372"/>
              </a:lnSpc>
              <a:buFont typeface="Arial"/>
              <a:buChar char="•"/>
            </a:pPr>
            <a:r>
              <a:rPr lang="en-US" sz="2409">
                <a:solidFill>
                  <a:srgbClr val="3D3D3D"/>
                </a:solidFill>
                <a:latin typeface="Open Sans"/>
                <a:ea typeface="Open Sans"/>
                <a:cs typeface="Open Sans"/>
                <a:sym typeface="Open Sans"/>
              </a:rPr>
              <a:t>Understanding the underlying factors — whether logistical, emotional, or study-related — helps us identify patterns and areas for improvement</a:t>
            </a:r>
          </a:p>
        </p:txBody>
      </p:sp>
      <p:sp>
        <p:nvSpPr>
          <p:cNvPr id="28" name="TextBox 28"/>
          <p:cNvSpPr txBox="1"/>
          <p:nvPr/>
        </p:nvSpPr>
        <p:spPr>
          <a:xfrm>
            <a:off x="9914850" y="5639263"/>
            <a:ext cx="7344450" cy="2910611"/>
          </a:xfrm>
          <a:prstGeom prst="rect">
            <a:avLst/>
          </a:prstGeom>
        </p:spPr>
        <p:txBody>
          <a:bodyPr lIns="0" tIns="0" rIns="0" bIns="0" rtlCol="0" anchor="t">
            <a:spAutoFit/>
          </a:bodyPr>
          <a:lstStyle/>
          <a:p>
            <a:pPr algn="l">
              <a:lnSpc>
                <a:spcPts val="3372"/>
              </a:lnSpc>
            </a:pPr>
            <a:r>
              <a:rPr lang="en-US" sz="2409" b="1">
                <a:solidFill>
                  <a:srgbClr val="3D3D3D"/>
                </a:solidFill>
                <a:latin typeface="Open Sans Bold"/>
                <a:ea typeface="Open Sans Bold"/>
                <a:cs typeface="Open Sans Bold"/>
                <a:sym typeface="Open Sans Bold"/>
              </a:rPr>
              <a:t>What suggestions would you offer to encourage families to accept a visit?</a:t>
            </a:r>
          </a:p>
          <a:p>
            <a:pPr marL="520106" lvl="1" indent="-260053" algn="l">
              <a:lnSpc>
                <a:spcPts val="3372"/>
              </a:lnSpc>
              <a:buFont typeface="Arial"/>
              <a:buChar char="•"/>
            </a:pPr>
            <a:r>
              <a:rPr lang="en-US" sz="2409">
                <a:solidFill>
                  <a:srgbClr val="3D3D3D"/>
                </a:solidFill>
                <a:latin typeface="Open Sans"/>
                <a:ea typeface="Open Sans"/>
                <a:cs typeface="Open Sans"/>
                <a:sym typeface="Open Sans"/>
              </a:rPr>
              <a:t>Capturing staff perspectives on what motivates participation helps inform strategies to strengthen outreach, communication, and overall family engagement.</a:t>
            </a:r>
          </a:p>
          <a:p>
            <a:pPr algn="l">
              <a:lnSpc>
                <a:spcPts val="3372"/>
              </a:lnSpc>
            </a:pPr>
            <a:endParaRPr lang="en-US" sz="2409">
              <a:solidFill>
                <a:srgbClr val="3D3D3D"/>
              </a:solidFill>
              <a:latin typeface="Open Sans"/>
              <a:ea typeface="Open Sans"/>
              <a:cs typeface="Open Sans"/>
              <a:sym typeface="Open Sans"/>
            </a:endParaRPr>
          </a:p>
        </p:txBody>
      </p:sp>
      <p:sp>
        <p:nvSpPr>
          <p:cNvPr id="29" name="TextBox 29"/>
          <p:cNvSpPr txBox="1"/>
          <p:nvPr/>
        </p:nvSpPr>
        <p:spPr>
          <a:xfrm>
            <a:off x="1838789" y="4300937"/>
            <a:ext cx="2216388" cy="406830"/>
          </a:xfrm>
          <a:prstGeom prst="rect">
            <a:avLst/>
          </a:prstGeom>
        </p:spPr>
        <p:txBody>
          <a:bodyPr lIns="0" tIns="0" rIns="0" bIns="0" rtlCol="0" anchor="t">
            <a:spAutoFit/>
          </a:bodyPr>
          <a:lstStyle/>
          <a:p>
            <a:pPr algn="l">
              <a:lnSpc>
                <a:spcPts val="3301"/>
              </a:lnSpc>
              <a:spcBef>
                <a:spcPct val="0"/>
              </a:spcBef>
            </a:pPr>
            <a:r>
              <a:rPr lang="en-US" sz="2358" b="1">
                <a:solidFill>
                  <a:srgbClr val="000000"/>
                </a:solidFill>
                <a:latin typeface="Open Sans Bold"/>
                <a:ea typeface="Open Sans Bold"/>
                <a:cs typeface="Open Sans Bold"/>
                <a:sym typeface="Open Sans Bold"/>
              </a:rPr>
              <a:t>Question 1: </a:t>
            </a:r>
          </a:p>
        </p:txBody>
      </p:sp>
      <p:sp>
        <p:nvSpPr>
          <p:cNvPr id="30" name="TextBox 30"/>
          <p:cNvSpPr txBox="1"/>
          <p:nvPr/>
        </p:nvSpPr>
        <p:spPr>
          <a:xfrm>
            <a:off x="10126980" y="4300937"/>
            <a:ext cx="2082840" cy="406830"/>
          </a:xfrm>
          <a:prstGeom prst="rect">
            <a:avLst/>
          </a:prstGeom>
        </p:spPr>
        <p:txBody>
          <a:bodyPr lIns="0" tIns="0" rIns="0" bIns="0" rtlCol="0" anchor="t">
            <a:spAutoFit/>
          </a:bodyPr>
          <a:lstStyle/>
          <a:p>
            <a:pPr algn="l">
              <a:lnSpc>
                <a:spcPts val="3301"/>
              </a:lnSpc>
              <a:spcBef>
                <a:spcPct val="0"/>
              </a:spcBef>
            </a:pPr>
            <a:r>
              <a:rPr lang="en-US" sz="2358" b="1">
                <a:solidFill>
                  <a:srgbClr val="000000"/>
                </a:solidFill>
                <a:latin typeface="Open Sans Bold"/>
                <a:ea typeface="Open Sans Bold"/>
                <a:cs typeface="Open Sans Bold"/>
                <a:sym typeface="Open Sans Bold"/>
              </a:rPr>
              <a:t> Question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4689" y="4791704"/>
            <a:ext cx="4079553" cy="5793726"/>
            <a:chOff x="0" y="0"/>
            <a:chExt cx="456334" cy="648079"/>
          </a:xfrm>
        </p:grpSpPr>
        <p:sp>
          <p:nvSpPr>
            <p:cNvPr id="3" name="Freeform 3"/>
            <p:cNvSpPr/>
            <p:nvPr/>
          </p:nvSpPr>
          <p:spPr>
            <a:xfrm>
              <a:off x="0" y="0"/>
              <a:ext cx="456334" cy="648079"/>
            </a:xfrm>
            <a:custGeom>
              <a:avLst/>
              <a:gdLst/>
              <a:ahLst/>
              <a:cxnLst/>
              <a:rect l="l" t="t" r="r" b="b"/>
              <a:pathLst>
                <a:path w="456334" h="648079">
                  <a:moveTo>
                    <a:pt x="43648" y="0"/>
                  </a:moveTo>
                  <a:lnTo>
                    <a:pt x="412686" y="0"/>
                  </a:lnTo>
                  <a:cubicBezTo>
                    <a:pt x="424262" y="0"/>
                    <a:pt x="435364" y="4599"/>
                    <a:pt x="443550" y="12784"/>
                  </a:cubicBezTo>
                  <a:cubicBezTo>
                    <a:pt x="451735" y="20970"/>
                    <a:pt x="456334" y="32072"/>
                    <a:pt x="456334" y="43648"/>
                  </a:cubicBezTo>
                  <a:lnTo>
                    <a:pt x="456334" y="604431"/>
                  </a:lnTo>
                  <a:cubicBezTo>
                    <a:pt x="456334" y="616007"/>
                    <a:pt x="451735" y="627109"/>
                    <a:pt x="443550" y="635295"/>
                  </a:cubicBezTo>
                  <a:cubicBezTo>
                    <a:pt x="435364" y="643480"/>
                    <a:pt x="424262" y="648079"/>
                    <a:pt x="412686" y="648079"/>
                  </a:cubicBezTo>
                  <a:lnTo>
                    <a:pt x="43648" y="648079"/>
                  </a:lnTo>
                  <a:cubicBezTo>
                    <a:pt x="32072" y="648079"/>
                    <a:pt x="20970" y="643480"/>
                    <a:pt x="12784" y="635295"/>
                  </a:cubicBezTo>
                  <a:cubicBezTo>
                    <a:pt x="4599" y="627109"/>
                    <a:pt x="0" y="616007"/>
                    <a:pt x="0" y="604431"/>
                  </a:cubicBezTo>
                  <a:lnTo>
                    <a:pt x="0" y="43648"/>
                  </a:lnTo>
                  <a:cubicBezTo>
                    <a:pt x="0" y="32072"/>
                    <a:pt x="4599" y="20970"/>
                    <a:pt x="12784" y="12784"/>
                  </a:cubicBezTo>
                  <a:cubicBezTo>
                    <a:pt x="20970" y="4599"/>
                    <a:pt x="32072" y="0"/>
                    <a:pt x="43648" y="0"/>
                  </a:cubicBezTo>
                  <a:close/>
                </a:path>
              </a:pathLst>
            </a:custGeom>
            <a:blipFill>
              <a:blip r:embed="rId2"/>
              <a:stretch>
                <a:fillRect l="-56381" r="-56381"/>
              </a:stretch>
            </a:blipFill>
          </p:spPr>
          <p:txBody>
            <a:bodyPr/>
            <a:lstStyle/>
            <a:p>
              <a:endParaRPr lang="en-US"/>
            </a:p>
          </p:txBody>
        </p:sp>
      </p:grpSp>
      <p:grpSp>
        <p:nvGrpSpPr>
          <p:cNvPr id="4" name="Group 4"/>
          <p:cNvGrpSpPr/>
          <p:nvPr/>
        </p:nvGrpSpPr>
        <p:grpSpPr>
          <a:xfrm>
            <a:off x="5684486" y="4791704"/>
            <a:ext cx="4079553" cy="5793726"/>
            <a:chOff x="0" y="0"/>
            <a:chExt cx="456334" cy="648079"/>
          </a:xfrm>
        </p:grpSpPr>
        <p:sp>
          <p:nvSpPr>
            <p:cNvPr id="5" name="Freeform 5"/>
            <p:cNvSpPr/>
            <p:nvPr/>
          </p:nvSpPr>
          <p:spPr>
            <a:xfrm>
              <a:off x="0" y="0"/>
              <a:ext cx="456334" cy="648079"/>
            </a:xfrm>
            <a:custGeom>
              <a:avLst/>
              <a:gdLst/>
              <a:ahLst/>
              <a:cxnLst/>
              <a:rect l="l" t="t" r="r" b="b"/>
              <a:pathLst>
                <a:path w="456334" h="648079">
                  <a:moveTo>
                    <a:pt x="43648" y="0"/>
                  </a:moveTo>
                  <a:lnTo>
                    <a:pt x="412686" y="0"/>
                  </a:lnTo>
                  <a:cubicBezTo>
                    <a:pt x="424262" y="0"/>
                    <a:pt x="435364" y="4599"/>
                    <a:pt x="443550" y="12784"/>
                  </a:cubicBezTo>
                  <a:cubicBezTo>
                    <a:pt x="451735" y="20970"/>
                    <a:pt x="456334" y="32072"/>
                    <a:pt x="456334" y="43648"/>
                  </a:cubicBezTo>
                  <a:lnTo>
                    <a:pt x="456334" y="604431"/>
                  </a:lnTo>
                  <a:cubicBezTo>
                    <a:pt x="456334" y="616007"/>
                    <a:pt x="451735" y="627109"/>
                    <a:pt x="443550" y="635295"/>
                  </a:cubicBezTo>
                  <a:cubicBezTo>
                    <a:pt x="435364" y="643480"/>
                    <a:pt x="424262" y="648079"/>
                    <a:pt x="412686" y="648079"/>
                  </a:cubicBezTo>
                  <a:lnTo>
                    <a:pt x="43648" y="648079"/>
                  </a:lnTo>
                  <a:cubicBezTo>
                    <a:pt x="32072" y="648079"/>
                    <a:pt x="20970" y="643480"/>
                    <a:pt x="12784" y="635295"/>
                  </a:cubicBezTo>
                  <a:cubicBezTo>
                    <a:pt x="4599" y="627109"/>
                    <a:pt x="0" y="616007"/>
                    <a:pt x="0" y="604431"/>
                  </a:cubicBezTo>
                  <a:lnTo>
                    <a:pt x="0" y="43648"/>
                  </a:lnTo>
                  <a:cubicBezTo>
                    <a:pt x="0" y="32072"/>
                    <a:pt x="4599" y="20970"/>
                    <a:pt x="12784" y="12784"/>
                  </a:cubicBezTo>
                  <a:cubicBezTo>
                    <a:pt x="20970" y="4599"/>
                    <a:pt x="32072" y="0"/>
                    <a:pt x="43648" y="0"/>
                  </a:cubicBezTo>
                  <a:close/>
                </a:path>
              </a:pathLst>
            </a:custGeom>
            <a:blipFill>
              <a:blip r:embed="rId3"/>
              <a:stretch>
                <a:fillRect l="-56580" r="-56580"/>
              </a:stretch>
            </a:blipFill>
          </p:spPr>
          <p:txBody>
            <a:bodyPr/>
            <a:lstStyle/>
            <a:p>
              <a:endParaRPr lang="en-US"/>
            </a:p>
          </p:txBody>
        </p:sp>
      </p:grpSp>
      <p:grpSp>
        <p:nvGrpSpPr>
          <p:cNvPr id="6" name="Group 6"/>
          <p:cNvGrpSpPr/>
          <p:nvPr/>
        </p:nvGrpSpPr>
        <p:grpSpPr>
          <a:xfrm>
            <a:off x="-836704" y="8549874"/>
            <a:ext cx="2548786" cy="2548786"/>
            <a:chOff x="0" y="0"/>
            <a:chExt cx="812800" cy="812800"/>
          </a:xfrm>
        </p:grpSpPr>
        <p:sp>
          <p:nvSpPr>
            <p:cNvPr id="7" name="Freeform 7"/>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8" name="TextBox 8"/>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sp>
        <p:nvSpPr>
          <p:cNvPr id="9" name="TextBox 9"/>
          <p:cNvSpPr txBox="1"/>
          <p:nvPr/>
        </p:nvSpPr>
        <p:spPr>
          <a:xfrm>
            <a:off x="1444689" y="1735917"/>
            <a:ext cx="8319351" cy="2285939"/>
          </a:xfrm>
          <a:prstGeom prst="rect">
            <a:avLst/>
          </a:prstGeom>
        </p:spPr>
        <p:txBody>
          <a:bodyPr lIns="0" tIns="0" rIns="0" bIns="0" rtlCol="0" anchor="t">
            <a:spAutoFit/>
          </a:bodyPr>
          <a:lstStyle/>
          <a:p>
            <a:pPr marL="0" lvl="0" indent="0" algn="l">
              <a:lnSpc>
                <a:spcPts val="5997"/>
              </a:lnSpc>
            </a:pPr>
            <a:r>
              <a:rPr lang="en-US" sz="5997">
                <a:solidFill>
                  <a:srgbClr val="00A8A6"/>
                </a:solidFill>
                <a:latin typeface="Montserrat"/>
                <a:ea typeface="Montserrat"/>
                <a:cs typeface="Montserrat"/>
                <a:sym typeface="Montserrat"/>
              </a:rPr>
              <a:t>Most Common Responses for Declination Services</a:t>
            </a:r>
          </a:p>
        </p:txBody>
      </p:sp>
      <p:grpSp>
        <p:nvGrpSpPr>
          <p:cNvPr id="10" name="Group 10"/>
          <p:cNvGrpSpPr/>
          <p:nvPr/>
        </p:nvGrpSpPr>
        <p:grpSpPr>
          <a:xfrm>
            <a:off x="8097116" y="1905506"/>
            <a:ext cx="1046884" cy="1150502"/>
            <a:chOff x="0" y="0"/>
            <a:chExt cx="1395846" cy="1534002"/>
          </a:xfrm>
        </p:grpSpPr>
        <p:grpSp>
          <p:nvGrpSpPr>
            <p:cNvPr id="11" name="Group 11"/>
            <p:cNvGrpSpPr/>
            <p:nvPr/>
          </p:nvGrpSpPr>
          <p:grpSpPr>
            <a:xfrm>
              <a:off x="501045" y="639202"/>
              <a:ext cx="894800" cy="894800"/>
              <a:chOff x="0" y="0"/>
              <a:chExt cx="812800" cy="812800"/>
            </a:xfrm>
          </p:grpSpPr>
          <p:sp>
            <p:nvSpPr>
              <p:cNvPr id="12" name="Freeform 12"/>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3" name="TextBox 13"/>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4" name="Group 14"/>
            <p:cNvGrpSpPr/>
            <p:nvPr/>
          </p:nvGrpSpPr>
          <p:grpSpPr>
            <a:xfrm>
              <a:off x="0" y="17455"/>
              <a:ext cx="662479" cy="662479"/>
              <a:chOff x="0" y="0"/>
              <a:chExt cx="812800" cy="812800"/>
            </a:xfrm>
          </p:grpSpPr>
          <p:sp>
            <p:nvSpPr>
              <p:cNvPr id="15" name="Freeform 15"/>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6" name="TextBox 16"/>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7" name="Group 17"/>
            <p:cNvGrpSpPr/>
            <p:nvPr/>
          </p:nvGrpSpPr>
          <p:grpSpPr>
            <a:xfrm>
              <a:off x="1047151" y="0"/>
              <a:ext cx="348694" cy="348694"/>
              <a:chOff x="0" y="0"/>
              <a:chExt cx="812800" cy="812800"/>
            </a:xfrm>
          </p:grpSpPr>
          <p:sp>
            <p:nvSpPr>
              <p:cNvPr id="18" name="Freeform 18"/>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9" name="TextBox 19"/>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grpSp>
        <p:nvGrpSpPr>
          <p:cNvPr id="20" name="Group 20"/>
          <p:cNvGrpSpPr/>
          <p:nvPr/>
        </p:nvGrpSpPr>
        <p:grpSpPr>
          <a:xfrm>
            <a:off x="9925965" y="1028700"/>
            <a:ext cx="7333335" cy="8442256"/>
            <a:chOff x="0" y="0"/>
            <a:chExt cx="1822308" cy="2097871"/>
          </a:xfrm>
        </p:grpSpPr>
        <p:sp>
          <p:nvSpPr>
            <p:cNvPr id="21" name="Freeform 21"/>
            <p:cNvSpPr/>
            <p:nvPr/>
          </p:nvSpPr>
          <p:spPr>
            <a:xfrm>
              <a:off x="0" y="0"/>
              <a:ext cx="1822308" cy="2097871"/>
            </a:xfrm>
            <a:custGeom>
              <a:avLst/>
              <a:gdLst/>
              <a:ahLst/>
              <a:cxnLst/>
              <a:rect l="l" t="t" r="r" b="b"/>
              <a:pathLst>
                <a:path w="1822308" h="2097871">
                  <a:moveTo>
                    <a:pt x="29560" y="0"/>
                  </a:moveTo>
                  <a:lnTo>
                    <a:pt x="1792748" y="0"/>
                  </a:lnTo>
                  <a:cubicBezTo>
                    <a:pt x="1800588" y="0"/>
                    <a:pt x="1808106" y="3114"/>
                    <a:pt x="1813650" y="8658"/>
                  </a:cubicBezTo>
                  <a:cubicBezTo>
                    <a:pt x="1819193" y="14202"/>
                    <a:pt x="1822308" y="21720"/>
                    <a:pt x="1822308" y="29560"/>
                  </a:cubicBezTo>
                  <a:lnTo>
                    <a:pt x="1822308" y="2068311"/>
                  </a:lnTo>
                  <a:cubicBezTo>
                    <a:pt x="1822308" y="2076151"/>
                    <a:pt x="1819193" y="2083669"/>
                    <a:pt x="1813650" y="2089213"/>
                  </a:cubicBezTo>
                  <a:cubicBezTo>
                    <a:pt x="1808106" y="2094756"/>
                    <a:pt x="1800588" y="2097871"/>
                    <a:pt x="1792748" y="2097871"/>
                  </a:cubicBezTo>
                  <a:lnTo>
                    <a:pt x="29560" y="2097871"/>
                  </a:lnTo>
                  <a:cubicBezTo>
                    <a:pt x="21720" y="2097871"/>
                    <a:pt x="14202" y="2094756"/>
                    <a:pt x="8658" y="2089213"/>
                  </a:cubicBezTo>
                  <a:cubicBezTo>
                    <a:pt x="3114" y="2083669"/>
                    <a:pt x="0" y="2076151"/>
                    <a:pt x="0" y="2068311"/>
                  </a:cubicBezTo>
                  <a:lnTo>
                    <a:pt x="0" y="29560"/>
                  </a:lnTo>
                  <a:cubicBezTo>
                    <a:pt x="0" y="21720"/>
                    <a:pt x="3114" y="14202"/>
                    <a:pt x="8658" y="8658"/>
                  </a:cubicBezTo>
                  <a:cubicBezTo>
                    <a:pt x="14202" y="3114"/>
                    <a:pt x="21720" y="0"/>
                    <a:pt x="29560" y="0"/>
                  </a:cubicBez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2" name="TextBox 22"/>
            <p:cNvSpPr txBox="1"/>
            <p:nvPr/>
          </p:nvSpPr>
          <p:spPr>
            <a:xfrm>
              <a:off x="0" y="-47625"/>
              <a:ext cx="1822308" cy="2145496"/>
            </a:xfrm>
            <a:prstGeom prst="rect">
              <a:avLst/>
            </a:prstGeom>
          </p:spPr>
          <p:txBody>
            <a:bodyPr lIns="50800" tIns="50800" rIns="50800" bIns="50800" rtlCol="0" anchor="ctr"/>
            <a:lstStyle/>
            <a:p>
              <a:pPr algn="ctr">
                <a:lnSpc>
                  <a:spcPts val="3301"/>
                </a:lnSpc>
              </a:pPr>
              <a:endParaRPr/>
            </a:p>
          </p:txBody>
        </p:sp>
      </p:grpSp>
      <p:sp>
        <p:nvSpPr>
          <p:cNvPr id="23" name="Freeform 23"/>
          <p:cNvSpPr/>
          <p:nvPr/>
        </p:nvSpPr>
        <p:spPr>
          <a:xfrm>
            <a:off x="15200238" y="7921009"/>
            <a:ext cx="799828" cy="628865"/>
          </a:xfrm>
          <a:custGeom>
            <a:avLst/>
            <a:gdLst/>
            <a:ahLst/>
            <a:cxnLst/>
            <a:rect l="l" t="t" r="r" b="b"/>
            <a:pathLst>
              <a:path w="799828" h="628865">
                <a:moveTo>
                  <a:pt x="0" y="0"/>
                </a:moveTo>
                <a:lnTo>
                  <a:pt x="799828" y="0"/>
                </a:lnTo>
                <a:lnTo>
                  <a:pt x="799828" y="628865"/>
                </a:lnTo>
                <a:lnTo>
                  <a:pt x="0" y="6288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4" name="Freeform 24"/>
          <p:cNvSpPr/>
          <p:nvPr/>
        </p:nvSpPr>
        <p:spPr>
          <a:xfrm>
            <a:off x="16190117" y="8440768"/>
            <a:ext cx="965331" cy="847078"/>
          </a:xfrm>
          <a:custGeom>
            <a:avLst/>
            <a:gdLst/>
            <a:ahLst/>
            <a:cxnLst/>
            <a:rect l="l" t="t" r="r" b="b"/>
            <a:pathLst>
              <a:path w="965331" h="847078">
                <a:moveTo>
                  <a:pt x="0" y="0"/>
                </a:moveTo>
                <a:lnTo>
                  <a:pt x="965331" y="0"/>
                </a:lnTo>
                <a:lnTo>
                  <a:pt x="965331" y="847078"/>
                </a:lnTo>
                <a:lnTo>
                  <a:pt x="0" y="84707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25" name="Group 25"/>
          <p:cNvGrpSpPr/>
          <p:nvPr/>
        </p:nvGrpSpPr>
        <p:grpSpPr>
          <a:xfrm>
            <a:off x="16672783" y="-936694"/>
            <a:ext cx="2548786" cy="2548786"/>
            <a:chOff x="0" y="0"/>
            <a:chExt cx="812800" cy="812800"/>
          </a:xfrm>
        </p:grpSpPr>
        <p:sp>
          <p:nvSpPr>
            <p:cNvPr id="26" name="Freeform 26"/>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7" name="TextBox 27"/>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sp>
        <p:nvSpPr>
          <p:cNvPr id="28" name="Freeform 28"/>
          <p:cNvSpPr/>
          <p:nvPr/>
        </p:nvSpPr>
        <p:spPr>
          <a:xfrm>
            <a:off x="15600152" y="1271368"/>
            <a:ext cx="1259779" cy="1209388"/>
          </a:xfrm>
          <a:custGeom>
            <a:avLst/>
            <a:gdLst/>
            <a:ahLst/>
            <a:cxnLst/>
            <a:rect l="l" t="t" r="r" b="b"/>
            <a:pathLst>
              <a:path w="1259779" h="1209388">
                <a:moveTo>
                  <a:pt x="0" y="0"/>
                </a:moveTo>
                <a:lnTo>
                  <a:pt x="1259780" y="0"/>
                </a:lnTo>
                <a:lnTo>
                  <a:pt x="1259780" y="1209388"/>
                </a:lnTo>
                <a:lnTo>
                  <a:pt x="0" y="12093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9" name="TextBox 29"/>
          <p:cNvSpPr txBox="1"/>
          <p:nvPr/>
        </p:nvSpPr>
        <p:spPr>
          <a:xfrm>
            <a:off x="10040730" y="2393281"/>
            <a:ext cx="7103806" cy="5589270"/>
          </a:xfrm>
          <a:prstGeom prst="rect">
            <a:avLst/>
          </a:prstGeom>
        </p:spPr>
        <p:txBody>
          <a:bodyPr lIns="0" tIns="0" rIns="0" bIns="0" rtlCol="0" anchor="t">
            <a:spAutoFit/>
          </a:bodyPr>
          <a:lstStyle/>
          <a:p>
            <a:pPr marL="582930" lvl="1" indent="-291465" algn="l">
              <a:lnSpc>
                <a:spcPts val="4455"/>
              </a:lnSpc>
              <a:buAutoNum type="arabicPeriod"/>
            </a:pPr>
            <a:r>
              <a:rPr lang="en-US" sz="2700">
                <a:solidFill>
                  <a:srgbClr val="FFFFFF"/>
                </a:solidFill>
                <a:latin typeface="Open Sans"/>
                <a:ea typeface="Open Sans"/>
                <a:cs typeface="Open Sans"/>
                <a:sym typeface="Open Sans"/>
              </a:rPr>
              <a:t>Families felt there were already too many visitors.</a:t>
            </a:r>
          </a:p>
          <a:p>
            <a:pPr marL="582930" lvl="1" indent="-291465" algn="l">
              <a:lnSpc>
                <a:spcPts val="4455"/>
              </a:lnSpc>
              <a:buAutoNum type="arabicPeriod"/>
            </a:pPr>
            <a:r>
              <a:rPr lang="en-US" sz="2700">
                <a:solidFill>
                  <a:srgbClr val="FFFFFF"/>
                </a:solidFill>
                <a:latin typeface="Open Sans"/>
                <a:ea typeface="Open Sans"/>
                <a:cs typeface="Open Sans"/>
                <a:sym typeface="Open Sans"/>
              </a:rPr>
              <a:t>Some families misunderstood the Chaplain’s role as being strictly religious.</a:t>
            </a:r>
          </a:p>
          <a:p>
            <a:pPr marL="582930" lvl="1" indent="-291465" algn="l">
              <a:lnSpc>
                <a:spcPts val="4455"/>
              </a:lnSpc>
              <a:buAutoNum type="arabicPeriod"/>
            </a:pPr>
            <a:r>
              <a:rPr lang="en-US" sz="2700">
                <a:solidFill>
                  <a:srgbClr val="FFFFFF"/>
                </a:solidFill>
                <a:latin typeface="Open Sans"/>
                <a:ea typeface="Open Sans"/>
                <a:cs typeface="Open Sans"/>
                <a:sym typeface="Open Sans"/>
              </a:rPr>
              <a:t>Preference for their own Clergy/Pastors or personal support systems.</a:t>
            </a:r>
          </a:p>
          <a:p>
            <a:pPr marL="582930" lvl="1" indent="-291465" algn="l">
              <a:lnSpc>
                <a:spcPts val="4455"/>
              </a:lnSpc>
              <a:buAutoNum type="arabicPeriod"/>
            </a:pPr>
            <a:r>
              <a:rPr lang="en-US" sz="2700">
                <a:solidFill>
                  <a:srgbClr val="FFFFFF"/>
                </a:solidFill>
                <a:latin typeface="Open Sans"/>
                <a:ea typeface="Open Sans"/>
                <a:cs typeface="Open Sans"/>
                <a:sym typeface="Open Sans"/>
              </a:rPr>
              <a:t>Social Workers work in conjunction with DCF to report abuse and neglect and to have the patient removed from the home.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3760" y="3608575"/>
            <a:ext cx="7699311" cy="6774572"/>
            <a:chOff x="0" y="0"/>
            <a:chExt cx="861236" cy="757795"/>
          </a:xfrm>
        </p:grpSpPr>
        <p:sp>
          <p:nvSpPr>
            <p:cNvPr id="3" name="Freeform 3"/>
            <p:cNvSpPr/>
            <p:nvPr/>
          </p:nvSpPr>
          <p:spPr>
            <a:xfrm>
              <a:off x="0" y="0"/>
              <a:ext cx="861236" cy="757795"/>
            </a:xfrm>
            <a:custGeom>
              <a:avLst/>
              <a:gdLst/>
              <a:ahLst/>
              <a:cxnLst/>
              <a:rect l="l" t="t" r="r" b="b"/>
              <a:pathLst>
                <a:path w="861236" h="757795">
                  <a:moveTo>
                    <a:pt x="23127" y="0"/>
                  </a:moveTo>
                  <a:lnTo>
                    <a:pt x="838108" y="0"/>
                  </a:lnTo>
                  <a:cubicBezTo>
                    <a:pt x="844242" y="0"/>
                    <a:pt x="850124" y="2437"/>
                    <a:pt x="854462" y="6774"/>
                  </a:cubicBezTo>
                  <a:cubicBezTo>
                    <a:pt x="858799" y="11111"/>
                    <a:pt x="861236" y="16994"/>
                    <a:pt x="861236" y="23127"/>
                  </a:cubicBezTo>
                  <a:lnTo>
                    <a:pt x="861236" y="734668"/>
                  </a:lnTo>
                  <a:cubicBezTo>
                    <a:pt x="861236" y="740802"/>
                    <a:pt x="858799" y="746684"/>
                    <a:pt x="854462" y="751022"/>
                  </a:cubicBezTo>
                  <a:cubicBezTo>
                    <a:pt x="850124" y="755359"/>
                    <a:pt x="844242" y="757795"/>
                    <a:pt x="838108" y="757795"/>
                  </a:cubicBezTo>
                  <a:lnTo>
                    <a:pt x="23127" y="757795"/>
                  </a:lnTo>
                  <a:cubicBezTo>
                    <a:pt x="16994" y="757795"/>
                    <a:pt x="11111" y="755359"/>
                    <a:pt x="6774" y="751022"/>
                  </a:cubicBezTo>
                  <a:cubicBezTo>
                    <a:pt x="2437" y="746684"/>
                    <a:pt x="0" y="740802"/>
                    <a:pt x="0" y="734668"/>
                  </a:cubicBezTo>
                  <a:lnTo>
                    <a:pt x="0" y="23127"/>
                  </a:lnTo>
                  <a:cubicBezTo>
                    <a:pt x="0" y="16994"/>
                    <a:pt x="2437" y="11111"/>
                    <a:pt x="6774" y="6774"/>
                  </a:cubicBezTo>
                  <a:cubicBezTo>
                    <a:pt x="11111" y="2437"/>
                    <a:pt x="16994" y="0"/>
                    <a:pt x="23127" y="0"/>
                  </a:cubicBezTo>
                  <a:close/>
                </a:path>
              </a:pathLst>
            </a:custGeom>
            <a:blipFill>
              <a:blip r:embed="rId2"/>
              <a:stretch>
                <a:fillRect l="-15909" r="-15909"/>
              </a:stretch>
            </a:blipFill>
          </p:spPr>
          <p:txBody>
            <a:bodyPr/>
            <a:lstStyle/>
            <a:p>
              <a:endParaRPr lang="en-US"/>
            </a:p>
          </p:txBody>
        </p:sp>
      </p:grpSp>
      <p:grpSp>
        <p:nvGrpSpPr>
          <p:cNvPr id="4" name="Group 4"/>
          <p:cNvGrpSpPr/>
          <p:nvPr/>
        </p:nvGrpSpPr>
        <p:grpSpPr>
          <a:xfrm>
            <a:off x="6663108" y="2110738"/>
            <a:ext cx="1046884" cy="1150502"/>
            <a:chOff x="0" y="0"/>
            <a:chExt cx="1395846" cy="1534002"/>
          </a:xfrm>
        </p:grpSpPr>
        <p:grpSp>
          <p:nvGrpSpPr>
            <p:cNvPr id="5" name="Group 5"/>
            <p:cNvGrpSpPr/>
            <p:nvPr/>
          </p:nvGrpSpPr>
          <p:grpSpPr>
            <a:xfrm>
              <a:off x="501045" y="639202"/>
              <a:ext cx="894800" cy="894800"/>
              <a:chOff x="0" y="0"/>
              <a:chExt cx="812800" cy="812800"/>
            </a:xfrm>
          </p:grpSpPr>
          <p:sp>
            <p:nvSpPr>
              <p:cNvPr id="6" name="Freeform 6"/>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7" name="TextBox 7"/>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8" name="Group 8"/>
            <p:cNvGrpSpPr/>
            <p:nvPr/>
          </p:nvGrpSpPr>
          <p:grpSpPr>
            <a:xfrm>
              <a:off x="0" y="17455"/>
              <a:ext cx="662479" cy="662479"/>
              <a:chOff x="0" y="0"/>
              <a:chExt cx="812800" cy="812800"/>
            </a:xfrm>
          </p:grpSpPr>
          <p:sp>
            <p:nvSpPr>
              <p:cNvPr id="9" name="Freeform 9"/>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0" name="TextBox 10"/>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1" name="Group 11"/>
            <p:cNvGrpSpPr/>
            <p:nvPr/>
          </p:nvGrpSpPr>
          <p:grpSpPr>
            <a:xfrm>
              <a:off x="1047151" y="0"/>
              <a:ext cx="348694" cy="348694"/>
              <a:chOff x="0" y="0"/>
              <a:chExt cx="812800" cy="812800"/>
            </a:xfrm>
          </p:grpSpPr>
          <p:sp>
            <p:nvSpPr>
              <p:cNvPr id="12" name="Freeform 12"/>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3" name="TextBox 13"/>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grpSp>
        <p:nvGrpSpPr>
          <p:cNvPr id="14" name="Group 14"/>
          <p:cNvGrpSpPr/>
          <p:nvPr/>
        </p:nvGrpSpPr>
        <p:grpSpPr>
          <a:xfrm>
            <a:off x="-836704" y="8549874"/>
            <a:ext cx="2548786" cy="2548786"/>
            <a:chOff x="0" y="0"/>
            <a:chExt cx="812800" cy="812800"/>
          </a:xfrm>
        </p:grpSpPr>
        <p:sp>
          <p:nvSpPr>
            <p:cNvPr id="15" name="Freeform 15"/>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6" name="TextBox 16"/>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7" name="Group 17"/>
          <p:cNvGrpSpPr/>
          <p:nvPr/>
        </p:nvGrpSpPr>
        <p:grpSpPr>
          <a:xfrm>
            <a:off x="16672783" y="-936694"/>
            <a:ext cx="2548786" cy="2548786"/>
            <a:chOff x="0" y="0"/>
            <a:chExt cx="812800" cy="812800"/>
          </a:xfrm>
        </p:grpSpPr>
        <p:sp>
          <p:nvSpPr>
            <p:cNvPr id="18" name="Freeform 18"/>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9" name="TextBox 19"/>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20" name="Group 20"/>
          <p:cNvGrpSpPr/>
          <p:nvPr/>
        </p:nvGrpSpPr>
        <p:grpSpPr>
          <a:xfrm>
            <a:off x="7900071" y="6776214"/>
            <a:ext cx="9359229" cy="3048054"/>
            <a:chOff x="0" y="0"/>
            <a:chExt cx="2464982" cy="802780"/>
          </a:xfrm>
        </p:grpSpPr>
        <p:sp>
          <p:nvSpPr>
            <p:cNvPr id="21" name="Freeform 21"/>
            <p:cNvSpPr/>
            <p:nvPr/>
          </p:nvSpPr>
          <p:spPr>
            <a:xfrm>
              <a:off x="0" y="0"/>
              <a:ext cx="2464982" cy="802780"/>
            </a:xfrm>
            <a:custGeom>
              <a:avLst/>
              <a:gdLst/>
              <a:ahLst/>
              <a:cxnLst/>
              <a:rect l="l" t="t" r="r" b="b"/>
              <a:pathLst>
                <a:path w="2464982" h="802780">
                  <a:moveTo>
                    <a:pt x="23161" y="0"/>
                  </a:moveTo>
                  <a:lnTo>
                    <a:pt x="2441821" y="0"/>
                  </a:lnTo>
                  <a:cubicBezTo>
                    <a:pt x="2454612" y="0"/>
                    <a:pt x="2464982" y="10370"/>
                    <a:pt x="2464982" y="23161"/>
                  </a:cubicBezTo>
                  <a:lnTo>
                    <a:pt x="2464982" y="779618"/>
                  </a:lnTo>
                  <a:cubicBezTo>
                    <a:pt x="2464982" y="792410"/>
                    <a:pt x="2454612" y="802780"/>
                    <a:pt x="2441821" y="802780"/>
                  </a:cubicBezTo>
                  <a:lnTo>
                    <a:pt x="23161" y="802780"/>
                  </a:lnTo>
                  <a:cubicBezTo>
                    <a:pt x="10370" y="802780"/>
                    <a:pt x="0" y="792410"/>
                    <a:pt x="0" y="779618"/>
                  </a:cubicBezTo>
                  <a:lnTo>
                    <a:pt x="0" y="23161"/>
                  </a:lnTo>
                  <a:cubicBezTo>
                    <a:pt x="0" y="10370"/>
                    <a:pt x="10370" y="0"/>
                    <a:pt x="23161" y="0"/>
                  </a:cubicBez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2" name="TextBox 22"/>
            <p:cNvSpPr txBox="1"/>
            <p:nvPr/>
          </p:nvSpPr>
          <p:spPr>
            <a:xfrm>
              <a:off x="0" y="-47625"/>
              <a:ext cx="2464982" cy="850405"/>
            </a:xfrm>
            <a:prstGeom prst="rect">
              <a:avLst/>
            </a:prstGeom>
          </p:spPr>
          <p:txBody>
            <a:bodyPr lIns="50800" tIns="50800" rIns="50800" bIns="50800" rtlCol="0" anchor="ctr"/>
            <a:lstStyle/>
            <a:p>
              <a:pPr algn="ctr">
                <a:lnSpc>
                  <a:spcPts val="3301"/>
                </a:lnSpc>
              </a:pPr>
              <a:endParaRPr/>
            </a:p>
          </p:txBody>
        </p:sp>
      </p:grpSp>
      <p:sp>
        <p:nvSpPr>
          <p:cNvPr id="23" name="Freeform 23"/>
          <p:cNvSpPr/>
          <p:nvPr/>
        </p:nvSpPr>
        <p:spPr>
          <a:xfrm>
            <a:off x="8434807" y="7566062"/>
            <a:ext cx="1418387" cy="1500939"/>
          </a:xfrm>
          <a:custGeom>
            <a:avLst/>
            <a:gdLst/>
            <a:ahLst/>
            <a:cxnLst/>
            <a:rect l="l" t="t" r="r" b="b"/>
            <a:pathLst>
              <a:path w="1418387" h="1500939">
                <a:moveTo>
                  <a:pt x="0" y="0"/>
                </a:moveTo>
                <a:lnTo>
                  <a:pt x="1418386" y="0"/>
                </a:lnTo>
                <a:lnTo>
                  <a:pt x="1418386" y="1500938"/>
                </a:lnTo>
                <a:lnTo>
                  <a:pt x="0" y="15009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4" name="TextBox 24"/>
          <p:cNvSpPr txBox="1"/>
          <p:nvPr/>
        </p:nvSpPr>
        <p:spPr>
          <a:xfrm>
            <a:off x="913760" y="1152525"/>
            <a:ext cx="6986311" cy="1533464"/>
          </a:xfrm>
          <a:prstGeom prst="rect">
            <a:avLst/>
          </a:prstGeom>
        </p:spPr>
        <p:txBody>
          <a:bodyPr lIns="0" tIns="0" rIns="0" bIns="0" rtlCol="0" anchor="t">
            <a:spAutoFit/>
          </a:bodyPr>
          <a:lstStyle/>
          <a:p>
            <a:pPr marL="0" lvl="0" indent="0" algn="l">
              <a:lnSpc>
                <a:spcPts val="5997"/>
              </a:lnSpc>
            </a:pPr>
            <a:r>
              <a:rPr lang="en-US" sz="5997">
                <a:solidFill>
                  <a:srgbClr val="00A8A6"/>
                </a:solidFill>
                <a:latin typeface="Montserrat"/>
                <a:ea typeface="Montserrat"/>
                <a:cs typeface="Montserrat"/>
                <a:sym typeface="Montserrat"/>
              </a:rPr>
              <a:t>Other Points for Consideration</a:t>
            </a:r>
          </a:p>
        </p:txBody>
      </p:sp>
      <p:sp>
        <p:nvSpPr>
          <p:cNvPr id="25" name="TextBox 25"/>
          <p:cNvSpPr txBox="1"/>
          <p:nvPr/>
        </p:nvSpPr>
        <p:spPr>
          <a:xfrm>
            <a:off x="8970410" y="1197261"/>
            <a:ext cx="8288890" cy="5253972"/>
          </a:xfrm>
          <a:prstGeom prst="rect">
            <a:avLst/>
          </a:prstGeom>
        </p:spPr>
        <p:txBody>
          <a:bodyPr lIns="0" tIns="0" rIns="0" bIns="0" rtlCol="0" anchor="t">
            <a:spAutoFit/>
          </a:bodyPr>
          <a:lstStyle/>
          <a:p>
            <a:pPr marL="582930" lvl="1" indent="-291465" algn="l">
              <a:lnSpc>
                <a:spcPts val="3779"/>
              </a:lnSpc>
              <a:buFont typeface="Arial"/>
              <a:buChar char="•"/>
            </a:pPr>
            <a:r>
              <a:rPr lang="en-US" sz="2700">
                <a:solidFill>
                  <a:srgbClr val="3D3D3D"/>
                </a:solidFill>
                <a:latin typeface="Open Sans"/>
                <a:ea typeface="Open Sans"/>
                <a:cs typeface="Open Sans"/>
                <a:sym typeface="Open Sans"/>
              </a:rPr>
              <a:t>Patients and families think the goal is to come in and get them to convert or to do Bible study.</a:t>
            </a:r>
          </a:p>
          <a:p>
            <a:pPr marL="582930" lvl="1" indent="-291465" algn="l">
              <a:lnSpc>
                <a:spcPts val="3779"/>
              </a:lnSpc>
              <a:buFont typeface="Arial"/>
              <a:buChar char="•"/>
            </a:pPr>
            <a:r>
              <a:rPr lang="en-US" sz="2700">
                <a:solidFill>
                  <a:srgbClr val="3D3D3D"/>
                </a:solidFill>
                <a:latin typeface="Open Sans"/>
                <a:ea typeface="Open Sans"/>
                <a:cs typeface="Open Sans"/>
                <a:sym typeface="Open Sans"/>
              </a:rPr>
              <a:t>They are afraid that if the chaplain visits, they are close to death.</a:t>
            </a:r>
          </a:p>
          <a:p>
            <a:pPr marL="582930" lvl="1" indent="-291465" algn="l">
              <a:lnSpc>
                <a:spcPts val="3779"/>
              </a:lnSpc>
              <a:buFont typeface="Arial"/>
              <a:buChar char="•"/>
            </a:pPr>
            <a:r>
              <a:rPr lang="en-US" sz="2700">
                <a:solidFill>
                  <a:srgbClr val="3D3D3D"/>
                </a:solidFill>
                <a:latin typeface="Open Sans"/>
                <a:ea typeface="Open Sans"/>
                <a:cs typeface="Open Sans"/>
                <a:sym typeface="Open Sans"/>
              </a:rPr>
              <a:t>Social workers' visits are typically declined due to fear of being judged for the care they provide. </a:t>
            </a:r>
          </a:p>
          <a:p>
            <a:pPr marL="582930" lvl="1" indent="-291465" algn="l">
              <a:lnSpc>
                <a:spcPts val="3779"/>
              </a:lnSpc>
              <a:buFont typeface="Arial"/>
              <a:buChar char="•"/>
            </a:pPr>
            <a:r>
              <a:rPr lang="en-US" sz="2700">
                <a:solidFill>
                  <a:srgbClr val="3D3D3D"/>
                </a:solidFill>
                <a:latin typeface="Open Sans"/>
                <a:ea typeface="Open Sans"/>
                <a:cs typeface="Open Sans"/>
                <a:sym typeface="Open Sans"/>
              </a:rPr>
              <a:t>Religious leaders are often judgmental toward people who do not share the same deity, faith, or religious tradition.</a:t>
            </a:r>
          </a:p>
          <a:p>
            <a:pPr algn="l">
              <a:lnSpc>
                <a:spcPts val="3991"/>
              </a:lnSpc>
            </a:pPr>
            <a:endParaRPr lang="en-US" sz="2700">
              <a:solidFill>
                <a:srgbClr val="3D3D3D"/>
              </a:solidFill>
              <a:latin typeface="Open Sans"/>
              <a:ea typeface="Open Sans"/>
              <a:cs typeface="Open Sans"/>
              <a:sym typeface="Open Sans"/>
            </a:endParaRPr>
          </a:p>
        </p:txBody>
      </p:sp>
      <p:sp>
        <p:nvSpPr>
          <p:cNvPr id="26" name="TextBox 26"/>
          <p:cNvSpPr txBox="1"/>
          <p:nvPr/>
        </p:nvSpPr>
        <p:spPr>
          <a:xfrm>
            <a:off x="10371326" y="7508912"/>
            <a:ext cx="6301457" cy="1525508"/>
          </a:xfrm>
          <a:prstGeom prst="rect">
            <a:avLst/>
          </a:prstGeom>
        </p:spPr>
        <p:txBody>
          <a:bodyPr lIns="0" tIns="0" rIns="0" bIns="0" rtlCol="0" anchor="t">
            <a:spAutoFit/>
          </a:bodyPr>
          <a:lstStyle/>
          <a:p>
            <a:pPr algn="l">
              <a:lnSpc>
                <a:spcPts val="4116"/>
              </a:lnSpc>
            </a:pPr>
            <a:r>
              <a:rPr lang="en-US" sz="2940" i="1">
                <a:solidFill>
                  <a:srgbClr val="FFFFFF"/>
                </a:solidFill>
                <a:latin typeface="Open Sans Italics"/>
                <a:ea typeface="Open Sans Italics"/>
                <a:cs typeface="Open Sans Italics"/>
                <a:sym typeface="Open Sans Italics"/>
              </a:rPr>
              <a:t>It is crucial for families to first understand what they may miss out on without the presence of a Chaplain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363763" y="-456126"/>
            <a:ext cx="8895537" cy="4454034"/>
            <a:chOff x="0" y="0"/>
            <a:chExt cx="995044" cy="498223"/>
          </a:xfrm>
        </p:grpSpPr>
        <p:sp>
          <p:nvSpPr>
            <p:cNvPr id="3" name="Freeform 3"/>
            <p:cNvSpPr/>
            <p:nvPr/>
          </p:nvSpPr>
          <p:spPr>
            <a:xfrm>
              <a:off x="0" y="0"/>
              <a:ext cx="995044" cy="498223"/>
            </a:xfrm>
            <a:custGeom>
              <a:avLst/>
              <a:gdLst/>
              <a:ahLst/>
              <a:cxnLst/>
              <a:rect l="l" t="t" r="r" b="b"/>
              <a:pathLst>
                <a:path w="995044" h="498223">
                  <a:moveTo>
                    <a:pt x="20017" y="0"/>
                  </a:moveTo>
                  <a:lnTo>
                    <a:pt x="975027" y="0"/>
                  </a:lnTo>
                  <a:cubicBezTo>
                    <a:pt x="980336" y="0"/>
                    <a:pt x="985427" y="2109"/>
                    <a:pt x="989181" y="5863"/>
                  </a:cubicBezTo>
                  <a:cubicBezTo>
                    <a:pt x="992935" y="9617"/>
                    <a:pt x="995044" y="14708"/>
                    <a:pt x="995044" y="20017"/>
                  </a:cubicBezTo>
                  <a:lnTo>
                    <a:pt x="995044" y="478206"/>
                  </a:lnTo>
                  <a:cubicBezTo>
                    <a:pt x="995044" y="483514"/>
                    <a:pt x="992935" y="488606"/>
                    <a:pt x="989181" y="492360"/>
                  </a:cubicBezTo>
                  <a:cubicBezTo>
                    <a:pt x="985427" y="496114"/>
                    <a:pt x="980336" y="498223"/>
                    <a:pt x="975027" y="498223"/>
                  </a:cubicBezTo>
                  <a:lnTo>
                    <a:pt x="20017" y="498223"/>
                  </a:lnTo>
                  <a:cubicBezTo>
                    <a:pt x="14708" y="498223"/>
                    <a:pt x="9617" y="496114"/>
                    <a:pt x="5863" y="492360"/>
                  </a:cubicBezTo>
                  <a:cubicBezTo>
                    <a:pt x="2109" y="488606"/>
                    <a:pt x="0" y="483514"/>
                    <a:pt x="0" y="478206"/>
                  </a:cubicBezTo>
                  <a:lnTo>
                    <a:pt x="0" y="20017"/>
                  </a:lnTo>
                  <a:cubicBezTo>
                    <a:pt x="0" y="14708"/>
                    <a:pt x="2109" y="9617"/>
                    <a:pt x="5863" y="5863"/>
                  </a:cubicBezTo>
                  <a:cubicBezTo>
                    <a:pt x="9617" y="2109"/>
                    <a:pt x="14708" y="0"/>
                    <a:pt x="20017" y="0"/>
                  </a:cubicBezTo>
                  <a:close/>
                </a:path>
              </a:pathLst>
            </a:custGeom>
            <a:blipFill>
              <a:blip r:embed="rId2"/>
              <a:stretch>
                <a:fillRect t="-16531" b="-16531"/>
              </a:stretch>
            </a:blipFill>
          </p:spPr>
          <p:txBody>
            <a:bodyPr/>
            <a:lstStyle/>
            <a:p>
              <a:endParaRPr lang="en-US"/>
            </a:p>
          </p:txBody>
        </p:sp>
      </p:grpSp>
      <p:grpSp>
        <p:nvGrpSpPr>
          <p:cNvPr id="4" name="Group 4"/>
          <p:cNvGrpSpPr/>
          <p:nvPr/>
        </p:nvGrpSpPr>
        <p:grpSpPr>
          <a:xfrm>
            <a:off x="-836704" y="8549874"/>
            <a:ext cx="2548786" cy="2548786"/>
            <a:chOff x="0" y="0"/>
            <a:chExt cx="812800" cy="812800"/>
          </a:xfrm>
        </p:grpSpPr>
        <p:sp>
          <p:nvSpPr>
            <p:cNvPr id="5" name="Freeform 5"/>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6" name="TextBox 6"/>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7" name="Group 7"/>
          <p:cNvGrpSpPr/>
          <p:nvPr/>
        </p:nvGrpSpPr>
        <p:grpSpPr>
          <a:xfrm>
            <a:off x="6532232" y="823945"/>
            <a:ext cx="1046884" cy="1150502"/>
            <a:chOff x="0" y="0"/>
            <a:chExt cx="1395846" cy="1534002"/>
          </a:xfrm>
        </p:grpSpPr>
        <p:grpSp>
          <p:nvGrpSpPr>
            <p:cNvPr id="8" name="Group 8"/>
            <p:cNvGrpSpPr/>
            <p:nvPr/>
          </p:nvGrpSpPr>
          <p:grpSpPr>
            <a:xfrm>
              <a:off x="501045" y="639202"/>
              <a:ext cx="894800" cy="894800"/>
              <a:chOff x="0" y="0"/>
              <a:chExt cx="812800" cy="812800"/>
            </a:xfrm>
          </p:grpSpPr>
          <p:sp>
            <p:nvSpPr>
              <p:cNvPr id="9" name="Freeform 9"/>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0" name="TextBox 10"/>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1" name="Group 11"/>
            <p:cNvGrpSpPr/>
            <p:nvPr/>
          </p:nvGrpSpPr>
          <p:grpSpPr>
            <a:xfrm>
              <a:off x="0" y="17455"/>
              <a:ext cx="662479" cy="662479"/>
              <a:chOff x="0" y="0"/>
              <a:chExt cx="812800" cy="812800"/>
            </a:xfrm>
          </p:grpSpPr>
          <p:sp>
            <p:nvSpPr>
              <p:cNvPr id="12" name="Freeform 12"/>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3" name="TextBox 13"/>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4" name="Group 14"/>
            <p:cNvGrpSpPr/>
            <p:nvPr/>
          </p:nvGrpSpPr>
          <p:grpSpPr>
            <a:xfrm>
              <a:off x="1047151" y="0"/>
              <a:ext cx="348694" cy="348694"/>
              <a:chOff x="0" y="0"/>
              <a:chExt cx="812800" cy="812800"/>
            </a:xfrm>
          </p:grpSpPr>
          <p:sp>
            <p:nvSpPr>
              <p:cNvPr id="15" name="Freeform 15"/>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6" name="TextBox 16"/>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grpSp>
        <p:nvGrpSpPr>
          <p:cNvPr id="17" name="Group 17"/>
          <p:cNvGrpSpPr/>
          <p:nvPr/>
        </p:nvGrpSpPr>
        <p:grpSpPr>
          <a:xfrm>
            <a:off x="16672783" y="-936694"/>
            <a:ext cx="2548786" cy="2548786"/>
            <a:chOff x="0" y="0"/>
            <a:chExt cx="812800" cy="812800"/>
          </a:xfrm>
        </p:grpSpPr>
        <p:sp>
          <p:nvSpPr>
            <p:cNvPr id="18" name="Freeform 18"/>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9" name="TextBox 19"/>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sp>
        <p:nvSpPr>
          <p:cNvPr id="20" name="TextBox 20"/>
          <p:cNvSpPr txBox="1"/>
          <p:nvPr/>
        </p:nvSpPr>
        <p:spPr>
          <a:xfrm>
            <a:off x="437689" y="689833"/>
            <a:ext cx="8473873" cy="2285939"/>
          </a:xfrm>
          <a:prstGeom prst="rect">
            <a:avLst/>
          </a:prstGeom>
        </p:spPr>
        <p:txBody>
          <a:bodyPr lIns="0" tIns="0" rIns="0" bIns="0" rtlCol="0" anchor="t">
            <a:spAutoFit/>
          </a:bodyPr>
          <a:lstStyle/>
          <a:p>
            <a:pPr marL="0" lvl="0" indent="0" algn="l">
              <a:lnSpc>
                <a:spcPts val="5997"/>
              </a:lnSpc>
            </a:pPr>
            <a:r>
              <a:rPr lang="en-US" sz="5997">
                <a:solidFill>
                  <a:srgbClr val="00A8A6"/>
                </a:solidFill>
                <a:latin typeface="Montserrat"/>
                <a:ea typeface="Montserrat"/>
                <a:cs typeface="Montserrat"/>
                <a:sym typeface="Montserrat"/>
              </a:rPr>
              <a:t>Participants’ Suggestions to Encourage Visits</a:t>
            </a:r>
          </a:p>
        </p:txBody>
      </p:sp>
      <p:sp>
        <p:nvSpPr>
          <p:cNvPr id="21" name="TextBox 21"/>
          <p:cNvSpPr txBox="1"/>
          <p:nvPr/>
        </p:nvSpPr>
        <p:spPr>
          <a:xfrm>
            <a:off x="1712082" y="4193426"/>
            <a:ext cx="7663371" cy="5425541"/>
          </a:xfrm>
          <a:prstGeom prst="rect">
            <a:avLst/>
          </a:prstGeom>
        </p:spPr>
        <p:txBody>
          <a:bodyPr lIns="0" tIns="0" rIns="0" bIns="0" rtlCol="0" anchor="t">
            <a:spAutoFit/>
          </a:bodyPr>
          <a:lstStyle/>
          <a:p>
            <a:pPr marL="557754" lvl="1" indent="-278877" algn="l">
              <a:lnSpc>
                <a:spcPts val="4779"/>
              </a:lnSpc>
              <a:buFont typeface="Arial"/>
              <a:buChar char="•"/>
            </a:pPr>
            <a:r>
              <a:rPr lang="en-US" sz="2583">
                <a:solidFill>
                  <a:srgbClr val="000000"/>
                </a:solidFill>
                <a:latin typeface="Open Sans"/>
                <a:ea typeface="Open Sans"/>
                <a:cs typeface="Open Sans"/>
                <a:sym typeface="Open Sans"/>
              </a:rPr>
              <a:t>Possible to make the first contact a “Best Practice” with the Chaplain speaking with patients or family and declining a visit. </a:t>
            </a:r>
          </a:p>
          <a:p>
            <a:pPr marL="587249" lvl="1" indent="-293624" algn="l">
              <a:lnSpc>
                <a:spcPts val="5032"/>
              </a:lnSpc>
              <a:buFont typeface="Arial"/>
              <a:buChar char="•"/>
            </a:pPr>
            <a:r>
              <a:rPr lang="en-US" sz="2720">
                <a:solidFill>
                  <a:srgbClr val="000000"/>
                </a:solidFill>
                <a:latin typeface="Open Sans"/>
                <a:ea typeface="Open Sans"/>
                <a:cs typeface="Open Sans"/>
                <a:sym typeface="Open Sans"/>
              </a:rPr>
              <a:t>Emphasize that Chaplains are supportive, not only religious.</a:t>
            </a:r>
          </a:p>
          <a:p>
            <a:pPr marL="557754" lvl="1" indent="-278877" algn="l">
              <a:lnSpc>
                <a:spcPts val="4779"/>
              </a:lnSpc>
              <a:buFont typeface="Arial"/>
              <a:buChar char="•"/>
            </a:pPr>
            <a:r>
              <a:rPr lang="en-US" sz="2583">
                <a:solidFill>
                  <a:srgbClr val="000000"/>
                </a:solidFill>
                <a:latin typeface="Open Sans"/>
                <a:ea typeface="Open Sans"/>
                <a:cs typeface="Open Sans"/>
                <a:sym typeface="Open Sans"/>
              </a:rPr>
              <a:t>Ride along with any other discipline to visit (joint visit).</a:t>
            </a:r>
          </a:p>
          <a:p>
            <a:pPr marL="557754" lvl="1" indent="-278877" algn="l">
              <a:lnSpc>
                <a:spcPts val="4779"/>
              </a:lnSpc>
              <a:buFont typeface="Arial"/>
              <a:buChar char="•"/>
            </a:pPr>
            <a:r>
              <a:rPr lang="en-US" sz="2583">
                <a:solidFill>
                  <a:srgbClr val="000000"/>
                </a:solidFill>
                <a:latin typeface="Open Sans"/>
                <a:ea typeface="Open Sans"/>
                <a:cs typeface="Open Sans"/>
                <a:sym typeface="Open Sans"/>
              </a:rPr>
              <a:t>Call once a month (for check-in) to build a relationship. </a:t>
            </a:r>
          </a:p>
        </p:txBody>
      </p:sp>
      <p:sp>
        <p:nvSpPr>
          <p:cNvPr id="22" name="TextBox 22"/>
          <p:cNvSpPr txBox="1"/>
          <p:nvPr/>
        </p:nvSpPr>
        <p:spPr>
          <a:xfrm>
            <a:off x="9647968" y="4144518"/>
            <a:ext cx="7611332" cy="5523357"/>
          </a:xfrm>
          <a:prstGeom prst="rect">
            <a:avLst/>
          </a:prstGeom>
        </p:spPr>
        <p:txBody>
          <a:bodyPr lIns="0" tIns="0" rIns="0" bIns="0" rtlCol="0" anchor="t">
            <a:spAutoFit/>
          </a:bodyPr>
          <a:lstStyle/>
          <a:p>
            <a:pPr marL="587177" lvl="1" indent="-293589" algn="l">
              <a:lnSpc>
                <a:spcPts val="4922"/>
              </a:lnSpc>
              <a:buFont typeface="Arial"/>
              <a:buChar char="•"/>
            </a:pPr>
            <a:r>
              <a:rPr lang="en-US" sz="2719">
                <a:solidFill>
                  <a:srgbClr val="3D3D3D"/>
                </a:solidFill>
                <a:latin typeface="Open Sans"/>
                <a:ea typeface="Open Sans"/>
                <a:cs typeface="Open Sans"/>
                <a:sym typeface="Open Sans"/>
              </a:rPr>
              <a:t>Highlight that Social Workers are not connected to DCF.</a:t>
            </a:r>
          </a:p>
          <a:p>
            <a:pPr marL="587177" lvl="1" indent="-293589" algn="l">
              <a:lnSpc>
                <a:spcPts val="4922"/>
              </a:lnSpc>
              <a:buFont typeface="Arial"/>
              <a:buChar char="•"/>
            </a:pPr>
            <a:r>
              <a:rPr lang="en-US" sz="2719">
                <a:solidFill>
                  <a:srgbClr val="3D3D3D"/>
                </a:solidFill>
                <a:latin typeface="Open Sans"/>
                <a:ea typeface="Open Sans"/>
                <a:cs typeface="Open Sans"/>
                <a:sym typeface="Open Sans"/>
              </a:rPr>
              <a:t>Offer clear communication and reassurance during admission.</a:t>
            </a:r>
          </a:p>
          <a:p>
            <a:pPr marL="587177" lvl="1" indent="-293589" algn="l">
              <a:lnSpc>
                <a:spcPts val="4922"/>
              </a:lnSpc>
              <a:buFont typeface="Arial"/>
              <a:buChar char="•"/>
            </a:pPr>
            <a:r>
              <a:rPr lang="en-US" sz="2719">
                <a:solidFill>
                  <a:srgbClr val="3D3D3D"/>
                </a:solidFill>
                <a:latin typeface="Open Sans"/>
                <a:ea typeface="Open Sans"/>
                <a:cs typeface="Open Sans"/>
                <a:sym typeface="Open Sans"/>
              </a:rPr>
              <a:t>Provide examples of emotional and spiritual support benefits.</a:t>
            </a:r>
          </a:p>
          <a:p>
            <a:pPr marL="587177" lvl="1" indent="-293589" algn="l">
              <a:lnSpc>
                <a:spcPts val="4922"/>
              </a:lnSpc>
              <a:buFont typeface="Arial"/>
              <a:buChar char="•"/>
            </a:pPr>
            <a:r>
              <a:rPr lang="en-US" sz="2719">
                <a:solidFill>
                  <a:srgbClr val="3D3D3D"/>
                </a:solidFill>
                <a:latin typeface="Open Sans"/>
                <a:ea typeface="Open Sans"/>
                <a:cs typeface="Open Sans"/>
                <a:sym typeface="Open Sans"/>
              </a:rPr>
              <a:t>Encourage families to view Chaplains/Social Workers as resources rather than strangers.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16895" y="8676286"/>
            <a:ext cx="2548786" cy="2548786"/>
            <a:chOff x="0" y="0"/>
            <a:chExt cx="812800" cy="812800"/>
          </a:xfrm>
        </p:grpSpPr>
        <p:sp>
          <p:nvSpPr>
            <p:cNvPr id="3" name="Freeform 3"/>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4" name="TextBox 4"/>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5" name="Group 5"/>
          <p:cNvGrpSpPr/>
          <p:nvPr/>
        </p:nvGrpSpPr>
        <p:grpSpPr>
          <a:xfrm>
            <a:off x="7965765" y="1422403"/>
            <a:ext cx="10701004" cy="7835897"/>
            <a:chOff x="0" y="0"/>
            <a:chExt cx="751062" cy="549971"/>
          </a:xfrm>
        </p:grpSpPr>
        <p:sp>
          <p:nvSpPr>
            <p:cNvPr id="6" name="Freeform 6"/>
            <p:cNvSpPr/>
            <p:nvPr/>
          </p:nvSpPr>
          <p:spPr>
            <a:xfrm rot="72000">
              <a:off x="-5332" y="-7459"/>
              <a:ext cx="761725" cy="564890"/>
            </a:xfrm>
            <a:custGeom>
              <a:avLst/>
              <a:gdLst/>
              <a:ahLst/>
              <a:cxnLst/>
              <a:rect l="l" t="t" r="r" b="b"/>
              <a:pathLst>
                <a:path w="761725" h="564890">
                  <a:moveTo>
                    <a:pt x="16292" y="15035"/>
                  </a:moveTo>
                  <a:lnTo>
                    <a:pt x="733916" y="3"/>
                  </a:lnTo>
                  <a:cubicBezTo>
                    <a:pt x="738328" y="-89"/>
                    <a:pt x="742596" y="1575"/>
                    <a:pt x="745782" y="4630"/>
                  </a:cubicBezTo>
                  <a:cubicBezTo>
                    <a:pt x="748967" y="7684"/>
                    <a:pt x="750808" y="11879"/>
                    <a:pt x="750901" y="16291"/>
                  </a:cubicBezTo>
                  <a:lnTo>
                    <a:pt x="761722" y="532869"/>
                  </a:lnTo>
                  <a:cubicBezTo>
                    <a:pt x="761814" y="537281"/>
                    <a:pt x="760150" y="541549"/>
                    <a:pt x="757095" y="544734"/>
                  </a:cubicBezTo>
                  <a:cubicBezTo>
                    <a:pt x="754041" y="547920"/>
                    <a:pt x="749846" y="549761"/>
                    <a:pt x="745434" y="549854"/>
                  </a:cubicBezTo>
                  <a:lnTo>
                    <a:pt x="27810" y="564886"/>
                  </a:lnTo>
                  <a:cubicBezTo>
                    <a:pt x="23397" y="564978"/>
                    <a:pt x="19129" y="563314"/>
                    <a:pt x="15944" y="560259"/>
                  </a:cubicBezTo>
                  <a:cubicBezTo>
                    <a:pt x="12759" y="557205"/>
                    <a:pt x="10917" y="553010"/>
                    <a:pt x="10825" y="548598"/>
                  </a:cubicBezTo>
                  <a:lnTo>
                    <a:pt x="4" y="32020"/>
                  </a:lnTo>
                  <a:cubicBezTo>
                    <a:pt x="-88" y="27608"/>
                    <a:pt x="1576" y="23340"/>
                    <a:pt x="4630" y="20154"/>
                  </a:cubicBezTo>
                  <a:cubicBezTo>
                    <a:pt x="7685" y="16969"/>
                    <a:pt x="11880" y="15128"/>
                    <a:pt x="16292" y="15035"/>
                  </a:cubicBezTo>
                  <a:close/>
                </a:path>
              </a:pathLst>
            </a:custGeom>
            <a:blipFill>
              <a:blip r:embed="rId2"/>
              <a:stretch>
                <a:fillRect l="-45" t="-336" r="-11706" b="-61"/>
              </a:stretch>
            </a:blipFill>
            <a:ln cap="rnd">
              <a:noFill/>
              <a:prstDash val="solid"/>
              <a:round/>
            </a:ln>
          </p:spPr>
          <p:txBody>
            <a:bodyPr/>
            <a:lstStyle/>
            <a:p>
              <a:endParaRPr lang="en-US"/>
            </a:p>
          </p:txBody>
        </p:sp>
      </p:grpSp>
      <p:grpSp>
        <p:nvGrpSpPr>
          <p:cNvPr id="7" name="Group 7"/>
          <p:cNvGrpSpPr/>
          <p:nvPr/>
        </p:nvGrpSpPr>
        <p:grpSpPr>
          <a:xfrm>
            <a:off x="6632084" y="1865486"/>
            <a:ext cx="1046884" cy="1150502"/>
            <a:chOff x="0" y="0"/>
            <a:chExt cx="1395846" cy="1534002"/>
          </a:xfrm>
        </p:grpSpPr>
        <p:grpSp>
          <p:nvGrpSpPr>
            <p:cNvPr id="8" name="Group 8"/>
            <p:cNvGrpSpPr/>
            <p:nvPr/>
          </p:nvGrpSpPr>
          <p:grpSpPr>
            <a:xfrm>
              <a:off x="501045" y="639202"/>
              <a:ext cx="894800" cy="894800"/>
              <a:chOff x="0" y="0"/>
              <a:chExt cx="812800" cy="812800"/>
            </a:xfrm>
          </p:grpSpPr>
          <p:sp>
            <p:nvSpPr>
              <p:cNvPr id="9" name="Freeform 9"/>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0" name="TextBox 10"/>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1" name="Group 11"/>
            <p:cNvGrpSpPr/>
            <p:nvPr/>
          </p:nvGrpSpPr>
          <p:grpSpPr>
            <a:xfrm>
              <a:off x="0" y="17455"/>
              <a:ext cx="662479" cy="662479"/>
              <a:chOff x="0" y="0"/>
              <a:chExt cx="812800" cy="812800"/>
            </a:xfrm>
          </p:grpSpPr>
          <p:sp>
            <p:nvSpPr>
              <p:cNvPr id="12" name="Freeform 12"/>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3" name="TextBox 13"/>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4" name="Group 14"/>
            <p:cNvGrpSpPr/>
            <p:nvPr/>
          </p:nvGrpSpPr>
          <p:grpSpPr>
            <a:xfrm>
              <a:off x="1047151" y="0"/>
              <a:ext cx="348694" cy="348694"/>
              <a:chOff x="0" y="0"/>
              <a:chExt cx="812800" cy="812800"/>
            </a:xfrm>
          </p:grpSpPr>
          <p:sp>
            <p:nvSpPr>
              <p:cNvPr id="15" name="Freeform 15"/>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6" name="TextBox 16"/>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grpSp>
        <p:nvGrpSpPr>
          <p:cNvPr id="17" name="Group 17"/>
          <p:cNvGrpSpPr/>
          <p:nvPr/>
        </p:nvGrpSpPr>
        <p:grpSpPr>
          <a:xfrm>
            <a:off x="16672783" y="-936694"/>
            <a:ext cx="2548786" cy="2548786"/>
            <a:chOff x="0" y="0"/>
            <a:chExt cx="812800" cy="812800"/>
          </a:xfrm>
        </p:grpSpPr>
        <p:sp>
          <p:nvSpPr>
            <p:cNvPr id="18" name="Freeform 18"/>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9" name="TextBox 19"/>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sp>
        <p:nvSpPr>
          <p:cNvPr id="20" name="TextBox 20"/>
          <p:cNvSpPr txBox="1"/>
          <p:nvPr/>
        </p:nvSpPr>
        <p:spPr>
          <a:xfrm>
            <a:off x="781229" y="2112155"/>
            <a:ext cx="6374296" cy="780989"/>
          </a:xfrm>
          <a:prstGeom prst="rect">
            <a:avLst/>
          </a:prstGeom>
        </p:spPr>
        <p:txBody>
          <a:bodyPr lIns="0" tIns="0" rIns="0" bIns="0" rtlCol="0" anchor="t">
            <a:spAutoFit/>
          </a:bodyPr>
          <a:lstStyle/>
          <a:p>
            <a:pPr marL="0" lvl="0" indent="0" algn="l">
              <a:lnSpc>
                <a:spcPts val="5997"/>
              </a:lnSpc>
            </a:pPr>
            <a:r>
              <a:rPr lang="en-US" sz="5997">
                <a:solidFill>
                  <a:srgbClr val="00A8A6"/>
                </a:solidFill>
                <a:latin typeface="Montserrat"/>
                <a:ea typeface="Montserrat"/>
                <a:cs typeface="Montserrat"/>
                <a:sym typeface="Montserrat"/>
              </a:rPr>
              <a:t>Key Takeaways</a:t>
            </a:r>
          </a:p>
        </p:txBody>
      </p:sp>
      <p:grpSp>
        <p:nvGrpSpPr>
          <p:cNvPr id="21" name="Group 21"/>
          <p:cNvGrpSpPr/>
          <p:nvPr/>
        </p:nvGrpSpPr>
        <p:grpSpPr>
          <a:xfrm>
            <a:off x="437689" y="3288901"/>
            <a:ext cx="7241279" cy="5114471"/>
            <a:chOff x="0" y="0"/>
            <a:chExt cx="9655038" cy="6819295"/>
          </a:xfrm>
        </p:grpSpPr>
        <p:grpSp>
          <p:nvGrpSpPr>
            <p:cNvPr id="22" name="Group 22"/>
            <p:cNvGrpSpPr/>
            <p:nvPr/>
          </p:nvGrpSpPr>
          <p:grpSpPr>
            <a:xfrm>
              <a:off x="0" y="0"/>
              <a:ext cx="9655038" cy="6819295"/>
              <a:chOff x="0" y="0"/>
              <a:chExt cx="1907168" cy="1347021"/>
            </a:xfrm>
          </p:grpSpPr>
          <p:sp>
            <p:nvSpPr>
              <p:cNvPr id="23" name="Freeform 23"/>
              <p:cNvSpPr/>
              <p:nvPr/>
            </p:nvSpPr>
            <p:spPr>
              <a:xfrm>
                <a:off x="0" y="0"/>
                <a:ext cx="1907168" cy="1347021"/>
              </a:xfrm>
              <a:custGeom>
                <a:avLst/>
                <a:gdLst/>
                <a:ahLst/>
                <a:cxnLst/>
                <a:rect l="l" t="t" r="r" b="b"/>
                <a:pathLst>
                  <a:path w="1907168" h="1347021">
                    <a:moveTo>
                      <a:pt x="29936" y="0"/>
                    </a:moveTo>
                    <a:lnTo>
                      <a:pt x="1877232" y="0"/>
                    </a:lnTo>
                    <a:cubicBezTo>
                      <a:pt x="1893765" y="0"/>
                      <a:pt x="1907168" y="13403"/>
                      <a:pt x="1907168" y="29936"/>
                    </a:cubicBezTo>
                    <a:lnTo>
                      <a:pt x="1907168" y="1317085"/>
                    </a:lnTo>
                    <a:cubicBezTo>
                      <a:pt x="1907168" y="1325025"/>
                      <a:pt x="1904014" y="1332639"/>
                      <a:pt x="1898400" y="1338253"/>
                    </a:cubicBezTo>
                    <a:cubicBezTo>
                      <a:pt x="1892786" y="1343867"/>
                      <a:pt x="1885172" y="1347021"/>
                      <a:pt x="1877232" y="1347021"/>
                    </a:cubicBezTo>
                    <a:lnTo>
                      <a:pt x="29936" y="1347021"/>
                    </a:lnTo>
                    <a:cubicBezTo>
                      <a:pt x="13403" y="1347021"/>
                      <a:pt x="0" y="1333619"/>
                      <a:pt x="0" y="1317085"/>
                    </a:cubicBezTo>
                    <a:lnTo>
                      <a:pt x="0" y="29936"/>
                    </a:lnTo>
                    <a:cubicBezTo>
                      <a:pt x="0" y="21996"/>
                      <a:pt x="3154" y="14382"/>
                      <a:pt x="8768" y="8768"/>
                    </a:cubicBezTo>
                    <a:cubicBezTo>
                      <a:pt x="14382" y="3154"/>
                      <a:pt x="21996" y="0"/>
                      <a:pt x="29936" y="0"/>
                    </a:cubicBezTo>
                    <a:close/>
                  </a:path>
                </a:pathLst>
              </a:custGeom>
              <a:ln w="38100" cap="rnd">
                <a:gradFill>
                  <a:gsLst>
                    <a:gs pos="0">
                      <a:srgbClr val="0097B2">
                        <a:alpha val="100000"/>
                      </a:srgbClr>
                    </a:gs>
                    <a:gs pos="100000">
                      <a:srgbClr val="7ED957">
                        <a:alpha val="100000"/>
                      </a:srgbClr>
                    </a:gs>
                  </a:gsLst>
                  <a:lin ang="0"/>
                </a:gradFill>
                <a:prstDash val="solid"/>
                <a:round/>
              </a:ln>
            </p:spPr>
            <p:txBody>
              <a:bodyPr/>
              <a:lstStyle/>
              <a:p>
                <a:endParaRPr lang="en-US"/>
              </a:p>
            </p:txBody>
          </p:sp>
          <p:sp>
            <p:nvSpPr>
              <p:cNvPr id="24" name="TextBox 24"/>
              <p:cNvSpPr txBox="1"/>
              <p:nvPr/>
            </p:nvSpPr>
            <p:spPr>
              <a:xfrm>
                <a:off x="0" y="-47625"/>
                <a:ext cx="1907168" cy="1394646"/>
              </a:xfrm>
              <a:prstGeom prst="rect">
                <a:avLst/>
              </a:prstGeom>
            </p:spPr>
            <p:txBody>
              <a:bodyPr lIns="50800" tIns="50800" rIns="50800" bIns="50800" rtlCol="0" anchor="ctr"/>
              <a:lstStyle/>
              <a:p>
                <a:pPr algn="ctr">
                  <a:lnSpc>
                    <a:spcPts val="3301"/>
                  </a:lnSpc>
                </a:pPr>
                <a:endParaRPr/>
              </a:p>
            </p:txBody>
          </p:sp>
        </p:grpSp>
        <p:grpSp>
          <p:nvGrpSpPr>
            <p:cNvPr id="25" name="Group 25"/>
            <p:cNvGrpSpPr/>
            <p:nvPr/>
          </p:nvGrpSpPr>
          <p:grpSpPr>
            <a:xfrm>
              <a:off x="307922" y="905335"/>
              <a:ext cx="716119" cy="716119"/>
              <a:chOff x="0" y="0"/>
              <a:chExt cx="812800" cy="812800"/>
            </a:xfrm>
          </p:grpSpPr>
          <p:sp>
            <p:nvSpPr>
              <p:cNvPr id="26" name="Freeform 26"/>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7" name="TextBox 27"/>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28" name="Group 28"/>
            <p:cNvGrpSpPr/>
            <p:nvPr/>
          </p:nvGrpSpPr>
          <p:grpSpPr>
            <a:xfrm>
              <a:off x="279823" y="2691908"/>
              <a:ext cx="716119" cy="716119"/>
              <a:chOff x="0" y="0"/>
              <a:chExt cx="812800" cy="812800"/>
            </a:xfrm>
          </p:grpSpPr>
          <p:sp>
            <p:nvSpPr>
              <p:cNvPr id="29" name="Freeform 29"/>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30" name="TextBox 30"/>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31" name="Group 31"/>
            <p:cNvGrpSpPr/>
            <p:nvPr/>
          </p:nvGrpSpPr>
          <p:grpSpPr>
            <a:xfrm>
              <a:off x="279823" y="4474827"/>
              <a:ext cx="716119" cy="716119"/>
              <a:chOff x="0" y="0"/>
              <a:chExt cx="812800" cy="812800"/>
            </a:xfrm>
          </p:grpSpPr>
          <p:sp>
            <p:nvSpPr>
              <p:cNvPr id="32" name="Freeform 32"/>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33" name="TextBox 33"/>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sp>
          <p:nvSpPr>
            <p:cNvPr id="34" name="TextBox 34"/>
            <p:cNvSpPr txBox="1"/>
            <p:nvPr/>
          </p:nvSpPr>
          <p:spPr>
            <a:xfrm>
              <a:off x="1152726" y="867235"/>
              <a:ext cx="7955847" cy="4986020"/>
            </a:xfrm>
            <a:prstGeom prst="rect">
              <a:avLst/>
            </a:prstGeom>
          </p:spPr>
          <p:txBody>
            <a:bodyPr lIns="0" tIns="0" rIns="0" bIns="0" rtlCol="0" anchor="t">
              <a:spAutoFit/>
            </a:bodyPr>
            <a:lstStyle/>
            <a:p>
              <a:pPr algn="l">
                <a:lnSpc>
                  <a:spcPts val="3359"/>
                </a:lnSpc>
              </a:pPr>
              <a:r>
                <a:rPr lang="en-US" sz="2399" dirty="0">
                  <a:solidFill>
                    <a:srgbClr val="3D3D3D"/>
                  </a:solidFill>
                  <a:latin typeface="Open Sans"/>
                  <a:ea typeface="Open Sans"/>
                  <a:cs typeface="Open Sans"/>
                  <a:sym typeface="Open Sans"/>
                </a:rPr>
                <a:t>Think creatively about ways to engage families</a:t>
              </a:r>
            </a:p>
            <a:p>
              <a:pPr algn="l">
                <a:lnSpc>
                  <a:spcPts val="3359"/>
                </a:lnSpc>
              </a:pPr>
              <a:r>
                <a:rPr lang="en-US" sz="2399" dirty="0">
                  <a:solidFill>
                    <a:srgbClr val="3D3D3D"/>
                  </a:solidFill>
                  <a:latin typeface="Open Sans"/>
                  <a:ea typeface="Open Sans"/>
                  <a:cs typeface="Open Sans"/>
                  <a:sym typeface="Open Sans"/>
                </a:rPr>
                <a:t> </a:t>
              </a:r>
            </a:p>
            <a:p>
              <a:pPr algn="l">
                <a:lnSpc>
                  <a:spcPts val="3359"/>
                </a:lnSpc>
              </a:pPr>
              <a:r>
                <a:rPr lang="en-US" sz="2399" dirty="0">
                  <a:solidFill>
                    <a:srgbClr val="3D3D3D"/>
                  </a:solidFill>
                  <a:latin typeface="Open Sans"/>
                  <a:ea typeface="Open Sans"/>
                  <a:cs typeface="Open Sans"/>
                  <a:sym typeface="Open Sans"/>
                </a:rPr>
                <a:t>Approach the conversation purposefully when handling a visit declination</a:t>
              </a:r>
            </a:p>
            <a:p>
              <a:pPr algn="l">
                <a:lnSpc>
                  <a:spcPts val="3359"/>
                </a:lnSpc>
              </a:pPr>
              <a:endParaRPr lang="en-US" sz="2399" dirty="0">
                <a:solidFill>
                  <a:srgbClr val="3D3D3D"/>
                </a:solidFill>
                <a:latin typeface="Open Sans"/>
                <a:ea typeface="Open Sans"/>
                <a:cs typeface="Open Sans"/>
                <a:sym typeface="Open Sans"/>
              </a:endParaRPr>
            </a:p>
            <a:p>
              <a:pPr algn="l">
                <a:lnSpc>
                  <a:spcPts val="3359"/>
                </a:lnSpc>
              </a:pPr>
              <a:r>
                <a:rPr lang="en-US" sz="2399" dirty="0">
                  <a:solidFill>
                    <a:srgbClr val="3D3D3D"/>
                  </a:solidFill>
                  <a:latin typeface="Open Sans"/>
                  <a:ea typeface="Open Sans"/>
                  <a:cs typeface="Open Sans"/>
                  <a:sym typeface="Open Sans"/>
                </a:rPr>
                <a:t>Balance between being overly persistent and genuinely caring when expressing a desire to visit a home</a:t>
              </a:r>
            </a:p>
          </p:txBody>
        </p:sp>
      </p:grpSp>
      <p:grpSp>
        <p:nvGrpSpPr>
          <p:cNvPr id="35" name="Group 35"/>
          <p:cNvGrpSpPr/>
          <p:nvPr/>
        </p:nvGrpSpPr>
        <p:grpSpPr>
          <a:xfrm>
            <a:off x="6781386" y="7835897"/>
            <a:ext cx="5732174" cy="2090377"/>
            <a:chOff x="0" y="0"/>
            <a:chExt cx="7642898" cy="2787169"/>
          </a:xfrm>
        </p:grpSpPr>
        <p:grpSp>
          <p:nvGrpSpPr>
            <p:cNvPr id="36" name="Group 36"/>
            <p:cNvGrpSpPr/>
            <p:nvPr/>
          </p:nvGrpSpPr>
          <p:grpSpPr>
            <a:xfrm>
              <a:off x="0" y="0"/>
              <a:ext cx="7642898" cy="2787169"/>
              <a:chOff x="0" y="0"/>
              <a:chExt cx="1509708" cy="550552"/>
            </a:xfrm>
          </p:grpSpPr>
          <p:sp>
            <p:nvSpPr>
              <p:cNvPr id="37" name="Freeform 37"/>
              <p:cNvSpPr/>
              <p:nvPr/>
            </p:nvSpPr>
            <p:spPr>
              <a:xfrm>
                <a:off x="0" y="0"/>
                <a:ext cx="1509708" cy="550552"/>
              </a:xfrm>
              <a:custGeom>
                <a:avLst/>
                <a:gdLst/>
                <a:ahLst/>
                <a:cxnLst/>
                <a:rect l="l" t="t" r="r" b="b"/>
                <a:pathLst>
                  <a:path w="1509708" h="550552">
                    <a:moveTo>
                      <a:pt x="37817" y="0"/>
                    </a:moveTo>
                    <a:lnTo>
                      <a:pt x="1471891" y="0"/>
                    </a:lnTo>
                    <a:cubicBezTo>
                      <a:pt x="1481921" y="0"/>
                      <a:pt x="1491540" y="3984"/>
                      <a:pt x="1498632" y="11076"/>
                    </a:cubicBezTo>
                    <a:cubicBezTo>
                      <a:pt x="1505724" y="18168"/>
                      <a:pt x="1509708" y="27787"/>
                      <a:pt x="1509708" y="37817"/>
                    </a:cubicBezTo>
                    <a:lnTo>
                      <a:pt x="1509708" y="512735"/>
                    </a:lnTo>
                    <a:cubicBezTo>
                      <a:pt x="1509708" y="522765"/>
                      <a:pt x="1505724" y="532383"/>
                      <a:pt x="1498632" y="539476"/>
                    </a:cubicBezTo>
                    <a:cubicBezTo>
                      <a:pt x="1491540" y="546568"/>
                      <a:pt x="1481921" y="550552"/>
                      <a:pt x="1471891" y="550552"/>
                    </a:cubicBezTo>
                    <a:lnTo>
                      <a:pt x="37817" y="550552"/>
                    </a:lnTo>
                    <a:cubicBezTo>
                      <a:pt x="27787" y="550552"/>
                      <a:pt x="18168" y="546568"/>
                      <a:pt x="11076" y="539476"/>
                    </a:cubicBezTo>
                    <a:cubicBezTo>
                      <a:pt x="3984" y="532383"/>
                      <a:pt x="0" y="522765"/>
                      <a:pt x="0" y="512735"/>
                    </a:cubicBezTo>
                    <a:lnTo>
                      <a:pt x="0" y="37817"/>
                    </a:lnTo>
                    <a:cubicBezTo>
                      <a:pt x="0" y="27787"/>
                      <a:pt x="3984" y="18168"/>
                      <a:pt x="11076" y="11076"/>
                    </a:cubicBezTo>
                    <a:cubicBezTo>
                      <a:pt x="18168" y="3984"/>
                      <a:pt x="27787" y="0"/>
                      <a:pt x="37817" y="0"/>
                    </a:cubicBez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38" name="TextBox 38"/>
              <p:cNvSpPr txBox="1"/>
              <p:nvPr/>
            </p:nvSpPr>
            <p:spPr>
              <a:xfrm>
                <a:off x="0" y="-47625"/>
                <a:ext cx="1509708" cy="598177"/>
              </a:xfrm>
              <a:prstGeom prst="rect">
                <a:avLst/>
              </a:prstGeom>
            </p:spPr>
            <p:txBody>
              <a:bodyPr lIns="50800" tIns="50800" rIns="50800" bIns="50800" rtlCol="0" anchor="ctr"/>
              <a:lstStyle/>
              <a:p>
                <a:pPr algn="ctr">
                  <a:lnSpc>
                    <a:spcPts val="3301"/>
                  </a:lnSpc>
                </a:pPr>
                <a:endParaRPr/>
              </a:p>
            </p:txBody>
          </p:sp>
        </p:grpSp>
        <p:sp>
          <p:nvSpPr>
            <p:cNvPr id="39" name="TextBox 39"/>
            <p:cNvSpPr txBox="1"/>
            <p:nvPr/>
          </p:nvSpPr>
          <p:spPr>
            <a:xfrm>
              <a:off x="348961" y="366257"/>
              <a:ext cx="6944976" cy="1798200"/>
            </a:xfrm>
            <a:prstGeom prst="rect">
              <a:avLst/>
            </a:prstGeom>
          </p:spPr>
          <p:txBody>
            <a:bodyPr lIns="0" tIns="0" rIns="0" bIns="0" rtlCol="0" anchor="t">
              <a:spAutoFit/>
            </a:bodyPr>
            <a:lstStyle/>
            <a:p>
              <a:pPr algn="l">
                <a:lnSpc>
                  <a:spcPts val="3627"/>
                </a:lnSpc>
              </a:pPr>
              <a:r>
                <a:rPr lang="en-US" sz="2591">
                  <a:solidFill>
                    <a:srgbClr val="FFFFFF"/>
                  </a:solidFill>
                  <a:latin typeface="Open Sans"/>
                  <a:ea typeface="Open Sans"/>
                  <a:cs typeface="Open Sans"/>
                  <a:sym typeface="Open Sans"/>
                </a:rPr>
                <a:t>Knowing how to engage patients in discussions about their care is becoming increasingly important</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4669" y="3623629"/>
            <a:ext cx="18889675" cy="6956359"/>
            <a:chOff x="0" y="0"/>
            <a:chExt cx="2112976" cy="778130"/>
          </a:xfrm>
        </p:grpSpPr>
        <p:sp>
          <p:nvSpPr>
            <p:cNvPr id="3" name="Freeform 3"/>
            <p:cNvSpPr/>
            <p:nvPr/>
          </p:nvSpPr>
          <p:spPr>
            <a:xfrm>
              <a:off x="0" y="0"/>
              <a:ext cx="2112976" cy="778130"/>
            </a:xfrm>
            <a:custGeom>
              <a:avLst/>
              <a:gdLst/>
              <a:ahLst/>
              <a:cxnLst/>
              <a:rect l="l" t="t" r="r" b="b"/>
              <a:pathLst>
                <a:path w="2112976" h="778130">
                  <a:moveTo>
                    <a:pt x="9427" y="0"/>
                  </a:moveTo>
                  <a:lnTo>
                    <a:pt x="2103549" y="0"/>
                  </a:lnTo>
                  <a:cubicBezTo>
                    <a:pt x="2106049" y="0"/>
                    <a:pt x="2108447" y="993"/>
                    <a:pt x="2110215" y="2761"/>
                  </a:cubicBezTo>
                  <a:cubicBezTo>
                    <a:pt x="2111983" y="4529"/>
                    <a:pt x="2112976" y="6926"/>
                    <a:pt x="2112976" y="9427"/>
                  </a:cubicBezTo>
                  <a:lnTo>
                    <a:pt x="2112976" y="768703"/>
                  </a:lnTo>
                  <a:cubicBezTo>
                    <a:pt x="2112976" y="771203"/>
                    <a:pt x="2111983" y="773601"/>
                    <a:pt x="2110215" y="775369"/>
                  </a:cubicBezTo>
                  <a:cubicBezTo>
                    <a:pt x="2108447" y="777137"/>
                    <a:pt x="2106049" y="778130"/>
                    <a:pt x="2103549" y="778130"/>
                  </a:cubicBezTo>
                  <a:lnTo>
                    <a:pt x="9427" y="778130"/>
                  </a:lnTo>
                  <a:cubicBezTo>
                    <a:pt x="6926" y="778130"/>
                    <a:pt x="4529" y="777137"/>
                    <a:pt x="2761" y="775369"/>
                  </a:cubicBezTo>
                  <a:cubicBezTo>
                    <a:pt x="993" y="773601"/>
                    <a:pt x="0" y="771203"/>
                    <a:pt x="0" y="768703"/>
                  </a:cubicBezTo>
                  <a:lnTo>
                    <a:pt x="0" y="9427"/>
                  </a:lnTo>
                  <a:cubicBezTo>
                    <a:pt x="0" y="6926"/>
                    <a:pt x="993" y="4529"/>
                    <a:pt x="2761" y="2761"/>
                  </a:cubicBezTo>
                  <a:cubicBezTo>
                    <a:pt x="4529" y="993"/>
                    <a:pt x="6926" y="0"/>
                    <a:pt x="9427" y="0"/>
                  </a:cubicBezTo>
                  <a:close/>
                </a:path>
              </a:pathLst>
            </a:custGeom>
            <a:blipFill>
              <a:blip r:embed="rId2"/>
              <a:stretch>
                <a:fillRect t="-40458" b="-40458"/>
              </a:stretch>
            </a:blipFill>
          </p:spPr>
          <p:txBody>
            <a:bodyPr/>
            <a:lstStyle/>
            <a:p>
              <a:endParaRPr lang="en-US"/>
            </a:p>
          </p:txBody>
        </p:sp>
      </p:grpSp>
      <p:grpSp>
        <p:nvGrpSpPr>
          <p:cNvPr id="4" name="Group 4"/>
          <p:cNvGrpSpPr/>
          <p:nvPr/>
        </p:nvGrpSpPr>
        <p:grpSpPr>
          <a:xfrm>
            <a:off x="7767409" y="1028700"/>
            <a:ext cx="9491891" cy="4928215"/>
            <a:chOff x="0" y="0"/>
            <a:chExt cx="1061751" cy="551264"/>
          </a:xfrm>
        </p:grpSpPr>
        <p:sp>
          <p:nvSpPr>
            <p:cNvPr id="5" name="Freeform 5"/>
            <p:cNvSpPr/>
            <p:nvPr/>
          </p:nvSpPr>
          <p:spPr>
            <a:xfrm>
              <a:off x="0" y="0"/>
              <a:ext cx="1061751" cy="551264"/>
            </a:xfrm>
            <a:custGeom>
              <a:avLst/>
              <a:gdLst/>
              <a:ahLst/>
              <a:cxnLst/>
              <a:rect l="l" t="t" r="r" b="b"/>
              <a:pathLst>
                <a:path w="1061751" h="551264">
                  <a:moveTo>
                    <a:pt x="18760" y="0"/>
                  </a:moveTo>
                  <a:lnTo>
                    <a:pt x="1042992" y="0"/>
                  </a:lnTo>
                  <a:cubicBezTo>
                    <a:pt x="1053352" y="0"/>
                    <a:pt x="1061751" y="8399"/>
                    <a:pt x="1061751" y="18760"/>
                  </a:cubicBezTo>
                  <a:lnTo>
                    <a:pt x="1061751" y="532504"/>
                  </a:lnTo>
                  <a:cubicBezTo>
                    <a:pt x="1061751" y="542865"/>
                    <a:pt x="1053352" y="551264"/>
                    <a:pt x="1042992" y="551264"/>
                  </a:cubicBezTo>
                  <a:lnTo>
                    <a:pt x="18760" y="551264"/>
                  </a:lnTo>
                  <a:cubicBezTo>
                    <a:pt x="8399" y="551264"/>
                    <a:pt x="0" y="542865"/>
                    <a:pt x="0" y="532504"/>
                  </a:cubicBezTo>
                  <a:lnTo>
                    <a:pt x="0" y="18760"/>
                  </a:lnTo>
                  <a:cubicBezTo>
                    <a:pt x="0" y="8399"/>
                    <a:pt x="8399" y="0"/>
                    <a:pt x="18760" y="0"/>
                  </a:cubicBezTo>
                  <a:close/>
                </a:path>
              </a:pathLst>
            </a:custGeom>
            <a:blipFill>
              <a:blip r:embed="rId3"/>
              <a:stretch>
                <a:fillRect t="-14160" b="-14160"/>
              </a:stretch>
            </a:blipFill>
            <a:ln w="142875" cap="rnd">
              <a:solidFill>
                <a:srgbClr val="FFFFFF"/>
              </a:solidFill>
              <a:prstDash val="solid"/>
              <a:round/>
            </a:ln>
          </p:spPr>
          <p:txBody>
            <a:bodyPr/>
            <a:lstStyle/>
            <a:p>
              <a:endParaRPr lang="en-US"/>
            </a:p>
          </p:txBody>
        </p:sp>
      </p:grpSp>
      <p:grpSp>
        <p:nvGrpSpPr>
          <p:cNvPr id="6" name="Group 6"/>
          <p:cNvGrpSpPr/>
          <p:nvPr/>
        </p:nvGrpSpPr>
        <p:grpSpPr>
          <a:xfrm>
            <a:off x="-836704" y="8549874"/>
            <a:ext cx="2548786" cy="2548786"/>
            <a:chOff x="0" y="0"/>
            <a:chExt cx="812800" cy="812800"/>
          </a:xfrm>
        </p:grpSpPr>
        <p:sp>
          <p:nvSpPr>
            <p:cNvPr id="7" name="Freeform 7"/>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8" name="TextBox 8"/>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9" name="Group 9"/>
          <p:cNvGrpSpPr/>
          <p:nvPr/>
        </p:nvGrpSpPr>
        <p:grpSpPr>
          <a:xfrm>
            <a:off x="4903235" y="1865486"/>
            <a:ext cx="1046884" cy="1150502"/>
            <a:chOff x="0" y="0"/>
            <a:chExt cx="1395846" cy="1534002"/>
          </a:xfrm>
        </p:grpSpPr>
        <p:grpSp>
          <p:nvGrpSpPr>
            <p:cNvPr id="10" name="Group 10"/>
            <p:cNvGrpSpPr/>
            <p:nvPr/>
          </p:nvGrpSpPr>
          <p:grpSpPr>
            <a:xfrm>
              <a:off x="501045" y="639202"/>
              <a:ext cx="894800" cy="894800"/>
              <a:chOff x="0" y="0"/>
              <a:chExt cx="812800" cy="812800"/>
            </a:xfrm>
          </p:grpSpPr>
          <p:sp>
            <p:nvSpPr>
              <p:cNvPr id="11" name="Freeform 11"/>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2" name="TextBox 12"/>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3" name="Group 13"/>
            <p:cNvGrpSpPr/>
            <p:nvPr/>
          </p:nvGrpSpPr>
          <p:grpSpPr>
            <a:xfrm>
              <a:off x="0" y="17455"/>
              <a:ext cx="662479" cy="662479"/>
              <a:chOff x="0" y="0"/>
              <a:chExt cx="812800" cy="812800"/>
            </a:xfrm>
          </p:grpSpPr>
          <p:sp>
            <p:nvSpPr>
              <p:cNvPr id="14" name="Freeform 14"/>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5" name="TextBox 15"/>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6" name="Group 16"/>
            <p:cNvGrpSpPr/>
            <p:nvPr/>
          </p:nvGrpSpPr>
          <p:grpSpPr>
            <a:xfrm>
              <a:off x="1047151" y="0"/>
              <a:ext cx="348694" cy="348694"/>
              <a:chOff x="0" y="0"/>
              <a:chExt cx="812800" cy="812800"/>
            </a:xfrm>
          </p:grpSpPr>
          <p:sp>
            <p:nvSpPr>
              <p:cNvPr id="17" name="Freeform 17"/>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8" name="TextBox 18"/>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grpSp>
        <p:nvGrpSpPr>
          <p:cNvPr id="19" name="Group 19"/>
          <p:cNvGrpSpPr/>
          <p:nvPr/>
        </p:nvGrpSpPr>
        <p:grpSpPr>
          <a:xfrm>
            <a:off x="16672783" y="-936694"/>
            <a:ext cx="2548786" cy="2548786"/>
            <a:chOff x="0" y="0"/>
            <a:chExt cx="812800" cy="812800"/>
          </a:xfrm>
        </p:grpSpPr>
        <p:sp>
          <p:nvSpPr>
            <p:cNvPr id="20" name="Freeform 20"/>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1" name="TextBox 21"/>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22" name="Group 22"/>
          <p:cNvGrpSpPr/>
          <p:nvPr/>
        </p:nvGrpSpPr>
        <p:grpSpPr>
          <a:xfrm>
            <a:off x="3435683" y="6159370"/>
            <a:ext cx="13823617" cy="4148257"/>
            <a:chOff x="0" y="0"/>
            <a:chExt cx="3640788" cy="1092545"/>
          </a:xfrm>
        </p:grpSpPr>
        <p:sp>
          <p:nvSpPr>
            <p:cNvPr id="23" name="Freeform 23"/>
            <p:cNvSpPr/>
            <p:nvPr/>
          </p:nvSpPr>
          <p:spPr>
            <a:xfrm>
              <a:off x="0" y="0"/>
              <a:ext cx="3640788" cy="1092545"/>
            </a:xfrm>
            <a:custGeom>
              <a:avLst/>
              <a:gdLst/>
              <a:ahLst/>
              <a:cxnLst/>
              <a:rect l="l" t="t" r="r" b="b"/>
              <a:pathLst>
                <a:path w="3640788" h="1092545">
                  <a:moveTo>
                    <a:pt x="15681" y="0"/>
                  </a:moveTo>
                  <a:lnTo>
                    <a:pt x="3625107" y="0"/>
                  </a:lnTo>
                  <a:cubicBezTo>
                    <a:pt x="3633767" y="0"/>
                    <a:pt x="3640788" y="7021"/>
                    <a:pt x="3640788" y="15681"/>
                  </a:cubicBezTo>
                  <a:lnTo>
                    <a:pt x="3640788" y="1076864"/>
                  </a:lnTo>
                  <a:cubicBezTo>
                    <a:pt x="3640788" y="1081023"/>
                    <a:pt x="3639136" y="1085011"/>
                    <a:pt x="3636195" y="1087952"/>
                  </a:cubicBezTo>
                  <a:cubicBezTo>
                    <a:pt x="3633255" y="1090893"/>
                    <a:pt x="3629266" y="1092545"/>
                    <a:pt x="3625107" y="1092545"/>
                  </a:cubicBezTo>
                  <a:lnTo>
                    <a:pt x="15681" y="1092545"/>
                  </a:lnTo>
                  <a:cubicBezTo>
                    <a:pt x="11522" y="1092545"/>
                    <a:pt x="7534" y="1090893"/>
                    <a:pt x="4593" y="1087952"/>
                  </a:cubicBezTo>
                  <a:cubicBezTo>
                    <a:pt x="1652" y="1085011"/>
                    <a:pt x="0" y="1081023"/>
                    <a:pt x="0" y="1076864"/>
                  </a:cubicBezTo>
                  <a:lnTo>
                    <a:pt x="0" y="15681"/>
                  </a:lnTo>
                  <a:cubicBezTo>
                    <a:pt x="0" y="11522"/>
                    <a:pt x="1652" y="7534"/>
                    <a:pt x="4593" y="4593"/>
                  </a:cubicBezTo>
                  <a:cubicBezTo>
                    <a:pt x="7534" y="1652"/>
                    <a:pt x="11522" y="0"/>
                    <a:pt x="15681" y="0"/>
                  </a:cubicBezTo>
                  <a:close/>
                </a:path>
              </a:pathLst>
            </a:custGeom>
            <a:solidFill>
              <a:srgbClr val="FFFFFF"/>
            </a:solidFill>
            <a:ln w="38100" cap="rnd">
              <a:gradFill>
                <a:gsLst>
                  <a:gs pos="0">
                    <a:srgbClr val="0097B2">
                      <a:alpha val="100000"/>
                    </a:srgbClr>
                  </a:gs>
                  <a:gs pos="100000">
                    <a:srgbClr val="7ED957">
                      <a:alpha val="100000"/>
                    </a:srgbClr>
                  </a:gs>
                </a:gsLst>
                <a:lin ang="0"/>
              </a:gradFill>
              <a:prstDash val="solid"/>
              <a:round/>
            </a:ln>
          </p:spPr>
          <p:txBody>
            <a:bodyPr/>
            <a:lstStyle/>
            <a:p>
              <a:endParaRPr lang="en-US"/>
            </a:p>
          </p:txBody>
        </p:sp>
        <p:sp>
          <p:nvSpPr>
            <p:cNvPr id="24" name="TextBox 24"/>
            <p:cNvSpPr txBox="1"/>
            <p:nvPr/>
          </p:nvSpPr>
          <p:spPr>
            <a:xfrm>
              <a:off x="0" y="-47625"/>
              <a:ext cx="3640788" cy="1140170"/>
            </a:xfrm>
            <a:prstGeom prst="rect">
              <a:avLst/>
            </a:prstGeom>
          </p:spPr>
          <p:txBody>
            <a:bodyPr lIns="50800" tIns="50800" rIns="50800" bIns="50800" rtlCol="0" anchor="ctr"/>
            <a:lstStyle/>
            <a:p>
              <a:pPr algn="ctr">
                <a:lnSpc>
                  <a:spcPts val="3301"/>
                </a:lnSpc>
              </a:pPr>
              <a:endParaRPr/>
            </a:p>
          </p:txBody>
        </p:sp>
      </p:grpSp>
      <p:grpSp>
        <p:nvGrpSpPr>
          <p:cNvPr id="25" name="Group 25"/>
          <p:cNvGrpSpPr/>
          <p:nvPr/>
        </p:nvGrpSpPr>
        <p:grpSpPr>
          <a:xfrm>
            <a:off x="3040952" y="6700572"/>
            <a:ext cx="789462" cy="888392"/>
            <a:chOff x="0" y="0"/>
            <a:chExt cx="207924" cy="233980"/>
          </a:xfrm>
        </p:grpSpPr>
        <p:sp>
          <p:nvSpPr>
            <p:cNvPr id="26" name="Freeform 26"/>
            <p:cNvSpPr/>
            <p:nvPr/>
          </p:nvSpPr>
          <p:spPr>
            <a:xfrm>
              <a:off x="0" y="0"/>
              <a:ext cx="207924" cy="233980"/>
            </a:xfrm>
            <a:custGeom>
              <a:avLst/>
              <a:gdLst/>
              <a:ahLst/>
              <a:cxnLst/>
              <a:rect l="l" t="t" r="r" b="b"/>
              <a:pathLst>
                <a:path w="207924" h="233980">
                  <a:moveTo>
                    <a:pt x="103962" y="0"/>
                  </a:moveTo>
                  <a:lnTo>
                    <a:pt x="103962" y="0"/>
                  </a:lnTo>
                  <a:cubicBezTo>
                    <a:pt x="131534" y="0"/>
                    <a:pt x="157978" y="10953"/>
                    <a:pt x="177474" y="30450"/>
                  </a:cubicBezTo>
                  <a:cubicBezTo>
                    <a:pt x="196971" y="49946"/>
                    <a:pt x="207924" y="76390"/>
                    <a:pt x="207924" y="103962"/>
                  </a:cubicBezTo>
                  <a:lnTo>
                    <a:pt x="207924" y="130018"/>
                  </a:lnTo>
                  <a:cubicBezTo>
                    <a:pt x="207924" y="187434"/>
                    <a:pt x="161379" y="233980"/>
                    <a:pt x="103962" y="233980"/>
                  </a:cubicBezTo>
                  <a:lnTo>
                    <a:pt x="103962" y="233980"/>
                  </a:lnTo>
                  <a:cubicBezTo>
                    <a:pt x="46545" y="233980"/>
                    <a:pt x="0" y="187434"/>
                    <a:pt x="0" y="130018"/>
                  </a:cubicBezTo>
                  <a:lnTo>
                    <a:pt x="0" y="103962"/>
                  </a:lnTo>
                  <a:cubicBezTo>
                    <a:pt x="0" y="46545"/>
                    <a:pt x="46545" y="0"/>
                    <a:pt x="103962" y="0"/>
                  </a:cubicBezTo>
                  <a:close/>
                </a:path>
              </a:pathLst>
            </a:custGeom>
            <a:gradFill rotWithShape="1">
              <a:gsLst>
                <a:gs pos="0">
                  <a:srgbClr val="0097B2">
                    <a:alpha val="100000"/>
                  </a:srgbClr>
                </a:gs>
                <a:gs pos="100000">
                  <a:srgbClr val="7ED957">
                    <a:alpha val="100000"/>
                  </a:srgbClr>
                </a:gs>
              </a:gsLst>
              <a:lin ang="0"/>
            </a:gradFill>
            <a:ln w="38100" cap="rnd">
              <a:gradFill>
                <a:gsLst>
                  <a:gs pos="0">
                    <a:srgbClr val="0097B2">
                      <a:alpha val="100000"/>
                    </a:srgbClr>
                  </a:gs>
                  <a:gs pos="100000">
                    <a:srgbClr val="7ED957">
                      <a:alpha val="100000"/>
                    </a:srgbClr>
                  </a:gs>
                </a:gsLst>
                <a:lin ang="0"/>
              </a:gradFill>
              <a:prstDash val="solid"/>
              <a:round/>
            </a:ln>
          </p:spPr>
          <p:txBody>
            <a:bodyPr/>
            <a:lstStyle/>
            <a:p>
              <a:endParaRPr lang="en-US"/>
            </a:p>
          </p:txBody>
        </p:sp>
        <p:sp>
          <p:nvSpPr>
            <p:cNvPr id="27" name="TextBox 27"/>
            <p:cNvSpPr txBox="1"/>
            <p:nvPr/>
          </p:nvSpPr>
          <p:spPr>
            <a:xfrm>
              <a:off x="0" y="-47625"/>
              <a:ext cx="207924" cy="281605"/>
            </a:xfrm>
            <a:prstGeom prst="rect">
              <a:avLst/>
            </a:prstGeom>
          </p:spPr>
          <p:txBody>
            <a:bodyPr lIns="50800" tIns="50800" rIns="50800" bIns="50800" rtlCol="0" anchor="ctr"/>
            <a:lstStyle/>
            <a:p>
              <a:pPr algn="ctr">
                <a:lnSpc>
                  <a:spcPts val="3301"/>
                </a:lnSpc>
              </a:pPr>
              <a:endParaRPr/>
            </a:p>
          </p:txBody>
        </p:sp>
      </p:grpSp>
      <p:grpSp>
        <p:nvGrpSpPr>
          <p:cNvPr id="28" name="Group 28"/>
          <p:cNvGrpSpPr/>
          <p:nvPr/>
        </p:nvGrpSpPr>
        <p:grpSpPr>
          <a:xfrm>
            <a:off x="3040952" y="7632269"/>
            <a:ext cx="789462" cy="888392"/>
            <a:chOff x="0" y="0"/>
            <a:chExt cx="207924" cy="233980"/>
          </a:xfrm>
        </p:grpSpPr>
        <p:sp>
          <p:nvSpPr>
            <p:cNvPr id="29" name="Freeform 29"/>
            <p:cNvSpPr/>
            <p:nvPr/>
          </p:nvSpPr>
          <p:spPr>
            <a:xfrm>
              <a:off x="0" y="0"/>
              <a:ext cx="207924" cy="233980"/>
            </a:xfrm>
            <a:custGeom>
              <a:avLst/>
              <a:gdLst/>
              <a:ahLst/>
              <a:cxnLst/>
              <a:rect l="l" t="t" r="r" b="b"/>
              <a:pathLst>
                <a:path w="207924" h="233980">
                  <a:moveTo>
                    <a:pt x="103962" y="0"/>
                  </a:moveTo>
                  <a:lnTo>
                    <a:pt x="103962" y="0"/>
                  </a:lnTo>
                  <a:cubicBezTo>
                    <a:pt x="131534" y="0"/>
                    <a:pt x="157978" y="10953"/>
                    <a:pt x="177474" y="30450"/>
                  </a:cubicBezTo>
                  <a:cubicBezTo>
                    <a:pt x="196971" y="49946"/>
                    <a:pt x="207924" y="76390"/>
                    <a:pt x="207924" y="103962"/>
                  </a:cubicBezTo>
                  <a:lnTo>
                    <a:pt x="207924" y="130018"/>
                  </a:lnTo>
                  <a:cubicBezTo>
                    <a:pt x="207924" y="187434"/>
                    <a:pt x="161379" y="233980"/>
                    <a:pt x="103962" y="233980"/>
                  </a:cubicBezTo>
                  <a:lnTo>
                    <a:pt x="103962" y="233980"/>
                  </a:lnTo>
                  <a:cubicBezTo>
                    <a:pt x="46545" y="233980"/>
                    <a:pt x="0" y="187434"/>
                    <a:pt x="0" y="130018"/>
                  </a:cubicBezTo>
                  <a:lnTo>
                    <a:pt x="0" y="103962"/>
                  </a:lnTo>
                  <a:cubicBezTo>
                    <a:pt x="0" y="46545"/>
                    <a:pt x="46545" y="0"/>
                    <a:pt x="103962" y="0"/>
                  </a:cubicBezTo>
                  <a:close/>
                </a:path>
              </a:pathLst>
            </a:custGeom>
            <a:gradFill rotWithShape="1">
              <a:gsLst>
                <a:gs pos="0">
                  <a:srgbClr val="0097B2">
                    <a:alpha val="100000"/>
                  </a:srgbClr>
                </a:gs>
                <a:gs pos="100000">
                  <a:srgbClr val="7ED957">
                    <a:alpha val="100000"/>
                  </a:srgbClr>
                </a:gs>
              </a:gsLst>
              <a:lin ang="0"/>
            </a:gradFill>
            <a:ln w="38100" cap="rnd">
              <a:gradFill>
                <a:gsLst>
                  <a:gs pos="0">
                    <a:srgbClr val="0097B2">
                      <a:alpha val="100000"/>
                    </a:srgbClr>
                  </a:gs>
                  <a:gs pos="100000">
                    <a:srgbClr val="7ED957">
                      <a:alpha val="100000"/>
                    </a:srgbClr>
                  </a:gs>
                </a:gsLst>
                <a:lin ang="0"/>
              </a:gradFill>
              <a:prstDash val="solid"/>
              <a:round/>
            </a:ln>
          </p:spPr>
          <p:txBody>
            <a:bodyPr/>
            <a:lstStyle/>
            <a:p>
              <a:endParaRPr lang="en-US"/>
            </a:p>
          </p:txBody>
        </p:sp>
        <p:sp>
          <p:nvSpPr>
            <p:cNvPr id="30" name="TextBox 30"/>
            <p:cNvSpPr txBox="1"/>
            <p:nvPr/>
          </p:nvSpPr>
          <p:spPr>
            <a:xfrm>
              <a:off x="0" y="-47625"/>
              <a:ext cx="207924" cy="281605"/>
            </a:xfrm>
            <a:prstGeom prst="rect">
              <a:avLst/>
            </a:prstGeom>
          </p:spPr>
          <p:txBody>
            <a:bodyPr lIns="50800" tIns="50800" rIns="50800" bIns="50800" rtlCol="0" anchor="ctr"/>
            <a:lstStyle/>
            <a:p>
              <a:pPr algn="ctr">
                <a:lnSpc>
                  <a:spcPts val="3301"/>
                </a:lnSpc>
              </a:pPr>
              <a:endParaRPr/>
            </a:p>
          </p:txBody>
        </p:sp>
      </p:grpSp>
      <p:grpSp>
        <p:nvGrpSpPr>
          <p:cNvPr id="31" name="Group 31"/>
          <p:cNvGrpSpPr/>
          <p:nvPr/>
        </p:nvGrpSpPr>
        <p:grpSpPr>
          <a:xfrm>
            <a:off x="3040952" y="8563966"/>
            <a:ext cx="789462" cy="888392"/>
            <a:chOff x="0" y="0"/>
            <a:chExt cx="207924" cy="233980"/>
          </a:xfrm>
        </p:grpSpPr>
        <p:sp>
          <p:nvSpPr>
            <p:cNvPr id="32" name="Freeform 32"/>
            <p:cNvSpPr/>
            <p:nvPr/>
          </p:nvSpPr>
          <p:spPr>
            <a:xfrm>
              <a:off x="0" y="0"/>
              <a:ext cx="207924" cy="233980"/>
            </a:xfrm>
            <a:custGeom>
              <a:avLst/>
              <a:gdLst/>
              <a:ahLst/>
              <a:cxnLst/>
              <a:rect l="l" t="t" r="r" b="b"/>
              <a:pathLst>
                <a:path w="207924" h="233980">
                  <a:moveTo>
                    <a:pt x="103962" y="0"/>
                  </a:moveTo>
                  <a:lnTo>
                    <a:pt x="103962" y="0"/>
                  </a:lnTo>
                  <a:cubicBezTo>
                    <a:pt x="131534" y="0"/>
                    <a:pt x="157978" y="10953"/>
                    <a:pt x="177474" y="30450"/>
                  </a:cubicBezTo>
                  <a:cubicBezTo>
                    <a:pt x="196971" y="49946"/>
                    <a:pt x="207924" y="76390"/>
                    <a:pt x="207924" y="103962"/>
                  </a:cubicBezTo>
                  <a:lnTo>
                    <a:pt x="207924" y="130018"/>
                  </a:lnTo>
                  <a:cubicBezTo>
                    <a:pt x="207924" y="187434"/>
                    <a:pt x="161379" y="233980"/>
                    <a:pt x="103962" y="233980"/>
                  </a:cubicBezTo>
                  <a:lnTo>
                    <a:pt x="103962" y="233980"/>
                  </a:lnTo>
                  <a:cubicBezTo>
                    <a:pt x="46545" y="233980"/>
                    <a:pt x="0" y="187434"/>
                    <a:pt x="0" y="130018"/>
                  </a:cubicBezTo>
                  <a:lnTo>
                    <a:pt x="0" y="103962"/>
                  </a:lnTo>
                  <a:cubicBezTo>
                    <a:pt x="0" y="46545"/>
                    <a:pt x="46545" y="0"/>
                    <a:pt x="103962" y="0"/>
                  </a:cubicBezTo>
                  <a:close/>
                </a:path>
              </a:pathLst>
            </a:custGeom>
            <a:gradFill rotWithShape="1">
              <a:gsLst>
                <a:gs pos="0">
                  <a:srgbClr val="0097B2">
                    <a:alpha val="100000"/>
                  </a:srgbClr>
                </a:gs>
                <a:gs pos="100000">
                  <a:srgbClr val="7ED957">
                    <a:alpha val="100000"/>
                  </a:srgbClr>
                </a:gs>
              </a:gsLst>
              <a:lin ang="0"/>
            </a:gradFill>
            <a:ln w="38100" cap="rnd">
              <a:gradFill>
                <a:gsLst>
                  <a:gs pos="0">
                    <a:srgbClr val="0097B2">
                      <a:alpha val="100000"/>
                    </a:srgbClr>
                  </a:gs>
                  <a:gs pos="100000">
                    <a:srgbClr val="7ED957">
                      <a:alpha val="100000"/>
                    </a:srgbClr>
                  </a:gs>
                </a:gsLst>
                <a:lin ang="0"/>
              </a:gradFill>
              <a:prstDash val="solid"/>
              <a:round/>
            </a:ln>
          </p:spPr>
          <p:txBody>
            <a:bodyPr/>
            <a:lstStyle/>
            <a:p>
              <a:endParaRPr lang="en-US"/>
            </a:p>
          </p:txBody>
        </p:sp>
        <p:sp>
          <p:nvSpPr>
            <p:cNvPr id="33" name="TextBox 33"/>
            <p:cNvSpPr txBox="1"/>
            <p:nvPr/>
          </p:nvSpPr>
          <p:spPr>
            <a:xfrm>
              <a:off x="0" y="-47625"/>
              <a:ext cx="207924" cy="281605"/>
            </a:xfrm>
            <a:prstGeom prst="rect">
              <a:avLst/>
            </a:prstGeom>
          </p:spPr>
          <p:txBody>
            <a:bodyPr lIns="50800" tIns="50800" rIns="50800" bIns="50800" rtlCol="0" anchor="ctr"/>
            <a:lstStyle/>
            <a:p>
              <a:pPr algn="ctr">
                <a:lnSpc>
                  <a:spcPts val="3301"/>
                </a:lnSpc>
              </a:pPr>
              <a:endParaRPr/>
            </a:p>
          </p:txBody>
        </p:sp>
      </p:grpSp>
      <p:sp>
        <p:nvSpPr>
          <p:cNvPr id="34" name="TextBox 34"/>
          <p:cNvSpPr txBox="1"/>
          <p:nvPr/>
        </p:nvSpPr>
        <p:spPr>
          <a:xfrm>
            <a:off x="1444689" y="1735917"/>
            <a:ext cx="3981988" cy="1533464"/>
          </a:xfrm>
          <a:prstGeom prst="rect">
            <a:avLst/>
          </a:prstGeom>
        </p:spPr>
        <p:txBody>
          <a:bodyPr lIns="0" tIns="0" rIns="0" bIns="0" rtlCol="0" anchor="t">
            <a:spAutoFit/>
          </a:bodyPr>
          <a:lstStyle/>
          <a:p>
            <a:pPr marL="0" lvl="0" indent="0" algn="l">
              <a:lnSpc>
                <a:spcPts val="5997"/>
              </a:lnSpc>
            </a:pPr>
            <a:r>
              <a:rPr lang="en-US" sz="5997" i="1">
                <a:solidFill>
                  <a:srgbClr val="00A8A6"/>
                </a:solidFill>
                <a:latin typeface="Montserrat Italics"/>
                <a:ea typeface="Montserrat Italics"/>
                <a:cs typeface="Montserrat Italics"/>
                <a:sym typeface="Montserrat Italics"/>
              </a:rPr>
              <a:t>Looking Forward</a:t>
            </a:r>
          </a:p>
        </p:txBody>
      </p:sp>
      <p:sp>
        <p:nvSpPr>
          <p:cNvPr id="35" name="TextBox 35"/>
          <p:cNvSpPr txBox="1"/>
          <p:nvPr/>
        </p:nvSpPr>
        <p:spPr>
          <a:xfrm>
            <a:off x="4160771" y="6261093"/>
            <a:ext cx="12833552" cy="3830509"/>
          </a:xfrm>
          <a:prstGeom prst="rect">
            <a:avLst/>
          </a:prstGeom>
        </p:spPr>
        <p:txBody>
          <a:bodyPr lIns="0" tIns="0" rIns="0" bIns="0" rtlCol="0" anchor="t">
            <a:spAutoFit/>
          </a:bodyPr>
          <a:lstStyle/>
          <a:p>
            <a:pPr algn="l">
              <a:lnSpc>
                <a:spcPts val="4357"/>
              </a:lnSpc>
            </a:pPr>
            <a:r>
              <a:rPr lang="en-US" sz="2641">
                <a:solidFill>
                  <a:srgbClr val="3D3D3D"/>
                </a:solidFill>
                <a:latin typeface="Open Sans"/>
                <a:ea typeface="Open Sans"/>
                <a:cs typeface="Open Sans"/>
                <a:sym typeface="Open Sans"/>
              </a:rPr>
              <a:t>This study highlights important patterns in decline visits and staff recommendations. Leadership can utilize these insights to</a:t>
            </a:r>
            <a:r>
              <a:rPr lang="en-US" sz="2641" b="1">
                <a:solidFill>
                  <a:srgbClr val="3D3D3D"/>
                </a:solidFill>
                <a:latin typeface="Open Sans Bold"/>
                <a:ea typeface="Open Sans Bold"/>
                <a:cs typeface="Open Sans Bold"/>
                <a:sym typeface="Open Sans Bold"/>
              </a:rPr>
              <a:t> </a:t>
            </a:r>
          </a:p>
          <a:p>
            <a:pPr marL="570221" lvl="1" indent="-285110" algn="l">
              <a:lnSpc>
                <a:spcPts val="4357"/>
              </a:lnSpc>
              <a:buFont typeface="Arial"/>
              <a:buChar char="•"/>
            </a:pPr>
            <a:r>
              <a:rPr lang="en-US" sz="2641" b="1">
                <a:solidFill>
                  <a:srgbClr val="3D3D3D"/>
                </a:solidFill>
                <a:latin typeface="Open Sans Bold"/>
                <a:ea typeface="Open Sans Bold"/>
                <a:cs typeface="Open Sans Bold"/>
                <a:sym typeface="Open Sans Bold"/>
              </a:rPr>
              <a:t>enhance </a:t>
            </a:r>
            <a:r>
              <a:rPr lang="en-US" sz="2641">
                <a:solidFill>
                  <a:srgbClr val="3D3D3D"/>
                </a:solidFill>
                <a:latin typeface="Open Sans"/>
                <a:ea typeface="Open Sans"/>
                <a:cs typeface="Open Sans"/>
                <a:sym typeface="Open Sans"/>
              </a:rPr>
              <a:t>family education</a:t>
            </a:r>
          </a:p>
          <a:p>
            <a:pPr marL="570221" lvl="1" indent="-285110" algn="l">
              <a:lnSpc>
                <a:spcPts val="4357"/>
              </a:lnSpc>
              <a:buFont typeface="Arial"/>
              <a:buChar char="•"/>
            </a:pPr>
            <a:r>
              <a:rPr lang="en-US" sz="2641" b="1">
                <a:solidFill>
                  <a:srgbClr val="3D3D3D"/>
                </a:solidFill>
                <a:latin typeface="Open Sans Bold"/>
                <a:ea typeface="Open Sans Bold"/>
                <a:cs typeface="Open Sans Bold"/>
                <a:sym typeface="Open Sans Bold"/>
              </a:rPr>
              <a:t>mitigate </a:t>
            </a:r>
            <a:r>
              <a:rPr lang="en-US" sz="2641">
                <a:solidFill>
                  <a:srgbClr val="3D3D3D"/>
                </a:solidFill>
                <a:latin typeface="Open Sans"/>
                <a:ea typeface="Open Sans"/>
                <a:cs typeface="Open Sans"/>
                <a:sym typeface="Open Sans"/>
              </a:rPr>
              <a:t>misconceptions</a:t>
            </a:r>
            <a:r>
              <a:rPr lang="en-US" sz="2641" b="1">
                <a:solidFill>
                  <a:srgbClr val="3D3D3D"/>
                </a:solidFill>
                <a:latin typeface="Open Sans Bold"/>
                <a:ea typeface="Open Sans Bold"/>
                <a:cs typeface="Open Sans Bold"/>
                <a:sym typeface="Open Sans Bold"/>
              </a:rPr>
              <a:t>, </a:t>
            </a:r>
            <a:r>
              <a:rPr lang="en-US" sz="2641">
                <a:solidFill>
                  <a:srgbClr val="3D3D3D"/>
                </a:solidFill>
                <a:latin typeface="Open Sans"/>
                <a:ea typeface="Open Sans"/>
                <a:cs typeface="Open Sans"/>
                <a:sym typeface="Open Sans"/>
              </a:rPr>
              <a:t>and </a:t>
            </a:r>
          </a:p>
          <a:p>
            <a:pPr marL="570221" lvl="1" indent="-285110" algn="l">
              <a:lnSpc>
                <a:spcPts val="4357"/>
              </a:lnSpc>
              <a:buFont typeface="Arial"/>
              <a:buChar char="•"/>
            </a:pPr>
            <a:r>
              <a:rPr lang="en-US" sz="2641" b="1">
                <a:solidFill>
                  <a:srgbClr val="3D3D3D"/>
                </a:solidFill>
                <a:latin typeface="Open Sans Bold"/>
                <a:ea typeface="Open Sans Bold"/>
                <a:cs typeface="Open Sans Bold"/>
                <a:sym typeface="Open Sans Bold"/>
              </a:rPr>
              <a:t>bolster </a:t>
            </a:r>
            <a:r>
              <a:rPr lang="en-US" sz="2641">
                <a:solidFill>
                  <a:srgbClr val="3D3D3D"/>
                </a:solidFill>
                <a:latin typeface="Open Sans"/>
                <a:ea typeface="Open Sans"/>
                <a:cs typeface="Open Sans"/>
                <a:sym typeface="Open Sans"/>
              </a:rPr>
              <a:t>support throughout the admission process </a:t>
            </a:r>
          </a:p>
          <a:p>
            <a:pPr algn="l">
              <a:lnSpc>
                <a:spcPts val="4357"/>
              </a:lnSpc>
            </a:pPr>
            <a:r>
              <a:rPr lang="en-US" sz="2641">
                <a:solidFill>
                  <a:srgbClr val="3D3D3D"/>
                </a:solidFill>
                <a:latin typeface="Open Sans"/>
                <a:ea typeface="Open Sans"/>
                <a:cs typeface="Open Sans"/>
                <a:sym typeface="Open Sans"/>
              </a:rPr>
              <a:t>Moving forward, these results can be incorporated into policies, procedures, or best practices within any relevant organization.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6262" y="1114692"/>
            <a:ext cx="17312686" cy="8687087"/>
            <a:chOff x="0" y="0"/>
            <a:chExt cx="4559720" cy="2287957"/>
          </a:xfrm>
        </p:grpSpPr>
        <p:sp>
          <p:nvSpPr>
            <p:cNvPr id="3" name="Freeform 3"/>
            <p:cNvSpPr/>
            <p:nvPr/>
          </p:nvSpPr>
          <p:spPr>
            <a:xfrm>
              <a:off x="0" y="0"/>
              <a:ext cx="4559720" cy="2287957"/>
            </a:xfrm>
            <a:custGeom>
              <a:avLst/>
              <a:gdLst/>
              <a:ahLst/>
              <a:cxnLst/>
              <a:rect l="l" t="t" r="r" b="b"/>
              <a:pathLst>
                <a:path w="4559720" h="2287957">
                  <a:moveTo>
                    <a:pt x="12521" y="0"/>
                  </a:moveTo>
                  <a:lnTo>
                    <a:pt x="4547199" y="0"/>
                  </a:lnTo>
                  <a:cubicBezTo>
                    <a:pt x="4550520" y="0"/>
                    <a:pt x="4553704" y="1319"/>
                    <a:pt x="4556053" y="3667"/>
                  </a:cubicBezTo>
                  <a:cubicBezTo>
                    <a:pt x="4558400" y="6016"/>
                    <a:pt x="4559720" y="9200"/>
                    <a:pt x="4559720" y="12521"/>
                  </a:cubicBezTo>
                  <a:lnTo>
                    <a:pt x="4559720" y="2275436"/>
                  </a:lnTo>
                  <a:cubicBezTo>
                    <a:pt x="4559720" y="2278757"/>
                    <a:pt x="4558400" y="2281941"/>
                    <a:pt x="4556053" y="2284289"/>
                  </a:cubicBezTo>
                  <a:cubicBezTo>
                    <a:pt x="4553704" y="2286638"/>
                    <a:pt x="4550520" y="2287957"/>
                    <a:pt x="4547199" y="2287957"/>
                  </a:cubicBezTo>
                  <a:lnTo>
                    <a:pt x="12521" y="2287957"/>
                  </a:lnTo>
                  <a:cubicBezTo>
                    <a:pt x="9200" y="2287957"/>
                    <a:pt x="6016" y="2286638"/>
                    <a:pt x="3667" y="2284289"/>
                  </a:cubicBezTo>
                  <a:cubicBezTo>
                    <a:pt x="1319" y="2281941"/>
                    <a:pt x="0" y="2278757"/>
                    <a:pt x="0" y="2275436"/>
                  </a:cubicBezTo>
                  <a:lnTo>
                    <a:pt x="0" y="12521"/>
                  </a:lnTo>
                  <a:cubicBezTo>
                    <a:pt x="0" y="9200"/>
                    <a:pt x="1319" y="6016"/>
                    <a:pt x="3667" y="3667"/>
                  </a:cubicBezTo>
                  <a:cubicBezTo>
                    <a:pt x="6016" y="1319"/>
                    <a:pt x="9200" y="0"/>
                    <a:pt x="12521" y="0"/>
                  </a:cubicBezTo>
                  <a:close/>
                </a:path>
              </a:pathLst>
            </a:custGeom>
            <a:ln w="38100" cap="rnd">
              <a:gradFill>
                <a:gsLst>
                  <a:gs pos="0">
                    <a:srgbClr val="0097B2">
                      <a:alpha val="100000"/>
                    </a:srgbClr>
                  </a:gs>
                  <a:gs pos="100000">
                    <a:srgbClr val="7ED957">
                      <a:alpha val="100000"/>
                    </a:srgbClr>
                  </a:gs>
                </a:gsLst>
                <a:lin ang="0"/>
              </a:gradFill>
              <a:prstDash val="solid"/>
              <a:round/>
            </a:ln>
          </p:spPr>
          <p:txBody>
            <a:bodyPr/>
            <a:lstStyle/>
            <a:p>
              <a:endParaRPr lang="en-US"/>
            </a:p>
          </p:txBody>
        </p:sp>
        <p:sp>
          <p:nvSpPr>
            <p:cNvPr id="4" name="TextBox 4"/>
            <p:cNvSpPr txBox="1"/>
            <p:nvPr/>
          </p:nvSpPr>
          <p:spPr>
            <a:xfrm>
              <a:off x="0" y="-47625"/>
              <a:ext cx="4559720" cy="2335582"/>
            </a:xfrm>
            <a:prstGeom prst="rect">
              <a:avLst/>
            </a:prstGeom>
          </p:spPr>
          <p:txBody>
            <a:bodyPr lIns="50800" tIns="50800" rIns="50800" bIns="50800" rtlCol="0" anchor="ctr"/>
            <a:lstStyle/>
            <a:p>
              <a:pPr algn="ctr">
                <a:lnSpc>
                  <a:spcPts val="3301"/>
                </a:lnSpc>
              </a:pPr>
              <a:endParaRPr/>
            </a:p>
          </p:txBody>
        </p:sp>
      </p:grpSp>
      <p:sp>
        <p:nvSpPr>
          <p:cNvPr id="5" name="TextBox 5"/>
          <p:cNvSpPr txBox="1"/>
          <p:nvPr/>
        </p:nvSpPr>
        <p:spPr>
          <a:xfrm>
            <a:off x="1681841" y="1654093"/>
            <a:ext cx="14924318" cy="8147685"/>
          </a:xfrm>
          <a:prstGeom prst="rect">
            <a:avLst/>
          </a:prstGeom>
        </p:spPr>
        <p:txBody>
          <a:bodyPr lIns="0" tIns="0" rIns="0" bIns="0" rtlCol="0" anchor="t">
            <a:spAutoFit/>
          </a:bodyPr>
          <a:lstStyle/>
          <a:p>
            <a:pPr algn="ctr">
              <a:lnSpc>
                <a:spcPts val="3079"/>
              </a:lnSpc>
            </a:pPr>
            <a:r>
              <a:rPr lang="en-US" sz="2199">
                <a:solidFill>
                  <a:srgbClr val="000000"/>
                </a:solidFill>
                <a:latin typeface="Open Sans"/>
                <a:ea typeface="Open Sans"/>
                <a:cs typeface="Open Sans"/>
                <a:sym typeface="Open Sans"/>
              </a:rPr>
              <a:t>With years of experience, it is crucial for a chaplain to reach the bedside and engage in conversation with the patient and their family to provide comfort. This is where the chaplain's skills truly shine, providing an additional layer of care. </a:t>
            </a:r>
            <a:r>
              <a:rPr lang="en-US" sz="2199" b="1">
                <a:solidFill>
                  <a:srgbClr val="000000"/>
                </a:solidFill>
                <a:latin typeface="Open Sans Bold"/>
                <a:ea typeface="Open Sans Bold"/>
                <a:cs typeface="Open Sans Bold"/>
                <a:sym typeface="Open Sans Bold"/>
              </a:rPr>
              <a:t>A chaplain should never underestimate the significance of bedside interactions, as they provide encouragement, acceptance, and peace.</a:t>
            </a:r>
          </a:p>
          <a:p>
            <a:pPr algn="ctr">
              <a:lnSpc>
                <a:spcPts val="3079"/>
              </a:lnSpc>
            </a:pPr>
            <a:r>
              <a:rPr lang="en-US" sz="2199">
                <a:solidFill>
                  <a:srgbClr val="000000"/>
                </a:solidFill>
                <a:latin typeface="Open Sans"/>
                <a:ea typeface="Open Sans"/>
                <a:cs typeface="Open Sans"/>
                <a:sym typeface="Open Sans"/>
              </a:rPr>
              <a:t> </a:t>
            </a:r>
          </a:p>
          <a:p>
            <a:pPr algn="ctr">
              <a:lnSpc>
                <a:spcPts val="3079"/>
              </a:lnSpc>
            </a:pPr>
            <a:r>
              <a:rPr lang="en-US" sz="2199">
                <a:solidFill>
                  <a:srgbClr val="000000"/>
                </a:solidFill>
                <a:latin typeface="Open Sans"/>
                <a:ea typeface="Open Sans"/>
                <a:cs typeface="Open Sans"/>
                <a:sym typeface="Open Sans"/>
              </a:rPr>
              <a:t>I once had a patient in our care who appeared very distraught and was unwilling to engage with any of the other disciplines who came to visit him. One day, making a gentle presence, he welcomed me into his room and offered me a bottle of water. While sitting at his bedside, he expressed a deep yearning to see his children, whom he hadn't seen in seven years due to a bitter divorce. He said to me, "Chaplain, if you can make that happen, I would be grateful to God." He provided me with some old phone numbers to try to contact his children.</a:t>
            </a:r>
          </a:p>
          <a:p>
            <a:pPr algn="ctr">
              <a:lnSpc>
                <a:spcPts val="3079"/>
              </a:lnSpc>
            </a:pPr>
            <a:r>
              <a:rPr lang="en-US" sz="2199">
                <a:solidFill>
                  <a:srgbClr val="000000"/>
                </a:solidFill>
                <a:latin typeface="Open Sans"/>
                <a:ea typeface="Open Sans"/>
                <a:cs typeface="Open Sans"/>
                <a:sym typeface="Open Sans"/>
              </a:rPr>
              <a:t> </a:t>
            </a:r>
          </a:p>
          <a:p>
            <a:pPr algn="ctr">
              <a:lnSpc>
                <a:spcPts val="3079"/>
              </a:lnSpc>
            </a:pPr>
            <a:r>
              <a:rPr lang="en-US" sz="2199">
                <a:solidFill>
                  <a:srgbClr val="000000"/>
                </a:solidFill>
                <a:latin typeface="Open Sans"/>
                <a:ea typeface="Open Sans"/>
                <a:cs typeface="Open Sans"/>
                <a:sym typeface="Open Sans"/>
              </a:rPr>
              <a:t>I called his ex-wife, and she said she needed to verify that he was in our care. After confirming that information, I mentioned that he would love to see his children, without going into too much detail. That night, he saw all his children. A couple of days later, he passed away. It all began with a simple bottle of water at his bedside.</a:t>
            </a:r>
          </a:p>
          <a:p>
            <a:pPr algn="ctr">
              <a:lnSpc>
                <a:spcPts val="3079"/>
              </a:lnSpc>
            </a:pPr>
            <a:r>
              <a:rPr lang="en-US" sz="2199">
                <a:solidFill>
                  <a:srgbClr val="000000"/>
                </a:solidFill>
                <a:latin typeface="Open Sans"/>
                <a:ea typeface="Open Sans"/>
                <a:cs typeface="Open Sans"/>
                <a:sym typeface="Open Sans"/>
              </a:rPr>
              <a:t> </a:t>
            </a:r>
          </a:p>
          <a:p>
            <a:pPr algn="ctr">
              <a:lnSpc>
                <a:spcPts val="3079"/>
              </a:lnSpc>
            </a:pPr>
            <a:r>
              <a:rPr lang="en-US" sz="2199">
                <a:solidFill>
                  <a:srgbClr val="000000"/>
                </a:solidFill>
                <a:latin typeface="Open Sans"/>
                <a:ea typeface="Open Sans"/>
                <a:cs typeface="Open Sans"/>
                <a:sym typeface="Open Sans"/>
              </a:rPr>
              <a:t>After nearly 14 years of visiting patients in various settings, I have found that many bedside interactions offer a measure of comfort. While there are occasional instances when this doesn't happen, </a:t>
            </a:r>
            <a:r>
              <a:rPr lang="en-US" sz="2199" b="1">
                <a:solidFill>
                  <a:srgbClr val="000000"/>
                </a:solidFill>
                <a:latin typeface="Open Sans Bold"/>
                <a:ea typeface="Open Sans Bold"/>
                <a:cs typeface="Open Sans Bold"/>
                <a:sym typeface="Open Sans Bold"/>
              </a:rPr>
              <a:t>most bedside conversations provide extraordinary comfort and care to both patients and their families. </a:t>
            </a:r>
            <a:r>
              <a:rPr lang="en-US" sz="2199">
                <a:solidFill>
                  <a:srgbClr val="000000"/>
                </a:solidFill>
                <a:latin typeface="Open Sans"/>
                <a:ea typeface="Open Sans"/>
                <a:cs typeface="Open Sans"/>
                <a:sym typeface="Open Sans"/>
              </a:rPr>
              <a:t>This ability to connect at the bedside is the ultimate skill set of a chaplain. When a chaplain can get through the door and reach the bedside for conversation, profound care can take place.</a:t>
            </a:r>
          </a:p>
          <a:p>
            <a:pPr algn="ctr">
              <a:lnSpc>
                <a:spcPts val="2799"/>
              </a:lnSpc>
            </a:pPr>
            <a:endParaRPr lang="en-US" sz="2199">
              <a:solidFill>
                <a:srgbClr val="000000"/>
              </a:solidFill>
              <a:latin typeface="Open Sans"/>
              <a:ea typeface="Open Sans"/>
              <a:cs typeface="Open Sans"/>
              <a:sym typeface="Open Sans"/>
            </a:endParaRPr>
          </a:p>
        </p:txBody>
      </p:sp>
      <p:grpSp>
        <p:nvGrpSpPr>
          <p:cNvPr id="6" name="Group 6"/>
          <p:cNvGrpSpPr/>
          <p:nvPr/>
        </p:nvGrpSpPr>
        <p:grpSpPr>
          <a:xfrm>
            <a:off x="6112962" y="440712"/>
            <a:ext cx="5732174" cy="1175977"/>
            <a:chOff x="0" y="0"/>
            <a:chExt cx="7642898" cy="1567969"/>
          </a:xfrm>
        </p:grpSpPr>
        <p:grpSp>
          <p:nvGrpSpPr>
            <p:cNvPr id="7" name="Group 7"/>
            <p:cNvGrpSpPr/>
            <p:nvPr/>
          </p:nvGrpSpPr>
          <p:grpSpPr>
            <a:xfrm>
              <a:off x="0" y="0"/>
              <a:ext cx="7642898" cy="1567969"/>
              <a:chOff x="0" y="0"/>
              <a:chExt cx="1509708" cy="309722"/>
            </a:xfrm>
          </p:grpSpPr>
          <p:sp>
            <p:nvSpPr>
              <p:cNvPr id="8" name="Freeform 8"/>
              <p:cNvSpPr/>
              <p:nvPr/>
            </p:nvSpPr>
            <p:spPr>
              <a:xfrm>
                <a:off x="0" y="0"/>
                <a:ext cx="1509708" cy="309722"/>
              </a:xfrm>
              <a:custGeom>
                <a:avLst/>
                <a:gdLst/>
                <a:ahLst/>
                <a:cxnLst/>
                <a:rect l="l" t="t" r="r" b="b"/>
                <a:pathLst>
                  <a:path w="1509708" h="309722">
                    <a:moveTo>
                      <a:pt x="37817" y="0"/>
                    </a:moveTo>
                    <a:lnTo>
                      <a:pt x="1471891" y="0"/>
                    </a:lnTo>
                    <a:cubicBezTo>
                      <a:pt x="1481921" y="0"/>
                      <a:pt x="1491540" y="3984"/>
                      <a:pt x="1498632" y="11076"/>
                    </a:cubicBezTo>
                    <a:cubicBezTo>
                      <a:pt x="1505724" y="18168"/>
                      <a:pt x="1509708" y="27787"/>
                      <a:pt x="1509708" y="37817"/>
                    </a:cubicBezTo>
                    <a:lnTo>
                      <a:pt x="1509708" y="271905"/>
                    </a:lnTo>
                    <a:cubicBezTo>
                      <a:pt x="1509708" y="281935"/>
                      <a:pt x="1505724" y="291554"/>
                      <a:pt x="1498632" y="298646"/>
                    </a:cubicBezTo>
                    <a:cubicBezTo>
                      <a:pt x="1491540" y="305738"/>
                      <a:pt x="1481921" y="309722"/>
                      <a:pt x="1471891" y="309722"/>
                    </a:cubicBezTo>
                    <a:lnTo>
                      <a:pt x="37817" y="309722"/>
                    </a:lnTo>
                    <a:cubicBezTo>
                      <a:pt x="27787" y="309722"/>
                      <a:pt x="18168" y="305738"/>
                      <a:pt x="11076" y="298646"/>
                    </a:cubicBezTo>
                    <a:cubicBezTo>
                      <a:pt x="3984" y="291554"/>
                      <a:pt x="0" y="281935"/>
                      <a:pt x="0" y="271905"/>
                    </a:cubicBezTo>
                    <a:lnTo>
                      <a:pt x="0" y="37817"/>
                    </a:lnTo>
                    <a:cubicBezTo>
                      <a:pt x="0" y="27787"/>
                      <a:pt x="3984" y="18168"/>
                      <a:pt x="11076" y="11076"/>
                    </a:cubicBezTo>
                    <a:cubicBezTo>
                      <a:pt x="18168" y="3984"/>
                      <a:pt x="27787" y="0"/>
                      <a:pt x="37817" y="0"/>
                    </a:cubicBez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9" name="TextBox 9"/>
              <p:cNvSpPr txBox="1"/>
              <p:nvPr/>
            </p:nvSpPr>
            <p:spPr>
              <a:xfrm>
                <a:off x="0" y="-47625"/>
                <a:ext cx="1509708" cy="357347"/>
              </a:xfrm>
              <a:prstGeom prst="rect">
                <a:avLst/>
              </a:prstGeom>
            </p:spPr>
            <p:txBody>
              <a:bodyPr lIns="50800" tIns="50800" rIns="50800" bIns="50800" rtlCol="0" anchor="ctr"/>
              <a:lstStyle/>
              <a:p>
                <a:pPr algn="ctr">
                  <a:lnSpc>
                    <a:spcPts val="3301"/>
                  </a:lnSpc>
                </a:pPr>
                <a:endParaRPr/>
              </a:p>
            </p:txBody>
          </p:sp>
        </p:grpSp>
        <p:sp>
          <p:nvSpPr>
            <p:cNvPr id="10" name="TextBox 10"/>
            <p:cNvSpPr txBox="1"/>
            <p:nvPr/>
          </p:nvSpPr>
          <p:spPr>
            <a:xfrm>
              <a:off x="348961" y="366257"/>
              <a:ext cx="6944976" cy="579000"/>
            </a:xfrm>
            <a:prstGeom prst="rect">
              <a:avLst/>
            </a:prstGeom>
          </p:spPr>
          <p:txBody>
            <a:bodyPr lIns="0" tIns="0" rIns="0" bIns="0" rtlCol="0" anchor="t">
              <a:spAutoFit/>
            </a:bodyPr>
            <a:lstStyle/>
            <a:p>
              <a:pPr algn="l">
                <a:lnSpc>
                  <a:spcPts val="3627"/>
                </a:lnSpc>
              </a:pPr>
              <a:endParaRPr/>
            </a:p>
          </p:txBody>
        </p:sp>
      </p:grpSp>
      <p:sp>
        <p:nvSpPr>
          <p:cNvPr id="11" name="TextBox 11"/>
          <p:cNvSpPr txBox="1"/>
          <p:nvPr/>
        </p:nvSpPr>
        <p:spPr>
          <a:xfrm>
            <a:off x="6112962" y="596582"/>
            <a:ext cx="5732174" cy="778511"/>
          </a:xfrm>
          <a:prstGeom prst="rect">
            <a:avLst/>
          </a:prstGeom>
        </p:spPr>
        <p:txBody>
          <a:bodyPr lIns="0" tIns="0" rIns="0" bIns="0" rtlCol="0" anchor="t">
            <a:spAutoFit/>
          </a:bodyPr>
          <a:lstStyle/>
          <a:p>
            <a:pPr algn="ctr">
              <a:lnSpc>
                <a:spcPts val="6439"/>
              </a:lnSpc>
            </a:pPr>
            <a:r>
              <a:rPr lang="en-US" sz="4599" b="1">
                <a:solidFill>
                  <a:srgbClr val="FFFFFF"/>
                </a:solidFill>
                <a:latin typeface="Montserrat Bold"/>
                <a:ea typeface="Montserrat Bold"/>
                <a:cs typeface="Montserrat Bold"/>
                <a:sym typeface="Montserrat Bold"/>
              </a:rPr>
              <a:t>The Pinnacle</a:t>
            </a:r>
          </a:p>
        </p:txBody>
      </p:sp>
      <p:grpSp>
        <p:nvGrpSpPr>
          <p:cNvPr id="12" name="Group 12"/>
          <p:cNvGrpSpPr/>
          <p:nvPr/>
        </p:nvGrpSpPr>
        <p:grpSpPr>
          <a:xfrm>
            <a:off x="505258" y="8967475"/>
            <a:ext cx="1046884" cy="1150502"/>
            <a:chOff x="0" y="0"/>
            <a:chExt cx="1395846" cy="1534002"/>
          </a:xfrm>
        </p:grpSpPr>
        <p:grpSp>
          <p:nvGrpSpPr>
            <p:cNvPr id="13" name="Group 13"/>
            <p:cNvGrpSpPr/>
            <p:nvPr/>
          </p:nvGrpSpPr>
          <p:grpSpPr>
            <a:xfrm>
              <a:off x="501045" y="639202"/>
              <a:ext cx="894800" cy="894800"/>
              <a:chOff x="0" y="0"/>
              <a:chExt cx="812800" cy="812800"/>
            </a:xfrm>
          </p:grpSpPr>
          <p:sp>
            <p:nvSpPr>
              <p:cNvPr id="14" name="Freeform 14"/>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5" name="TextBox 15"/>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6" name="Group 16"/>
            <p:cNvGrpSpPr/>
            <p:nvPr/>
          </p:nvGrpSpPr>
          <p:grpSpPr>
            <a:xfrm>
              <a:off x="0" y="17455"/>
              <a:ext cx="662479" cy="662479"/>
              <a:chOff x="0" y="0"/>
              <a:chExt cx="812800" cy="812800"/>
            </a:xfrm>
          </p:grpSpPr>
          <p:sp>
            <p:nvSpPr>
              <p:cNvPr id="17" name="Freeform 17"/>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8" name="TextBox 18"/>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9" name="Group 19"/>
            <p:cNvGrpSpPr/>
            <p:nvPr/>
          </p:nvGrpSpPr>
          <p:grpSpPr>
            <a:xfrm>
              <a:off x="1047151" y="0"/>
              <a:ext cx="348694" cy="348694"/>
              <a:chOff x="0" y="0"/>
              <a:chExt cx="812800" cy="812800"/>
            </a:xfrm>
          </p:grpSpPr>
          <p:sp>
            <p:nvSpPr>
              <p:cNvPr id="20" name="Freeform 20"/>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1" name="TextBox 21"/>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grpSp>
        <p:nvGrpSpPr>
          <p:cNvPr id="22" name="Group 22"/>
          <p:cNvGrpSpPr/>
          <p:nvPr/>
        </p:nvGrpSpPr>
        <p:grpSpPr>
          <a:xfrm>
            <a:off x="16702064" y="440712"/>
            <a:ext cx="1046884" cy="1150502"/>
            <a:chOff x="0" y="0"/>
            <a:chExt cx="1395846" cy="1534002"/>
          </a:xfrm>
        </p:grpSpPr>
        <p:grpSp>
          <p:nvGrpSpPr>
            <p:cNvPr id="23" name="Group 23"/>
            <p:cNvGrpSpPr/>
            <p:nvPr/>
          </p:nvGrpSpPr>
          <p:grpSpPr>
            <a:xfrm>
              <a:off x="501045" y="639202"/>
              <a:ext cx="894800" cy="894800"/>
              <a:chOff x="0" y="0"/>
              <a:chExt cx="812800" cy="812800"/>
            </a:xfrm>
          </p:grpSpPr>
          <p:sp>
            <p:nvSpPr>
              <p:cNvPr id="24" name="Freeform 24"/>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5" name="TextBox 25"/>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26" name="Group 26"/>
            <p:cNvGrpSpPr/>
            <p:nvPr/>
          </p:nvGrpSpPr>
          <p:grpSpPr>
            <a:xfrm>
              <a:off x="0" y="17455"/>
              <a:ext cx="662479" cy="662479"/>
              <a:chOff x="0" y="0"/>
              <a:chExt cx="812800" cy="812800"/>
            </a:xfrm>
          </p:grpSpPr>
          <p:sp>
            <p:nvSpPr>
              <p:cNvPr id="27" name="Freeform 27"/>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8" name="TextBox 28"/>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29" name="Group 29"/>
            <p:cNvGrpSpPr/>
            <p:nvPr/>
          </p:nvGrpSpPr>
          <p:grpSpPr>
            <a:xfrm>
              <a:off x="1047151" y="0"/>
              <a:ext cx="348694" cy="348694"/>
              <a:chOff x="0" y="0"/>
              <a:chExt cx="812800" cy="812800"/>
            </a:xfrm>
          </p:grpSpPr>
          <p:sp>
            <p:nvSpPr>
              <p:cNvPr id="30" name="Freeform 30"/>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31" name="TextBox 31"/>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8331057"/>
            <a:ext cx="15895677" cy="881745"/>
            <a:chOff x="0" y="0"/>
            <a:chExt cx="4186516" cy="232229"/>
          </a:xfrm>
        </p:grpSpPr>
        <p:sp>
          <p:nvSpPr>
            <p:cNvPr id="3" name="Freeform 3"/>
            <p:cNvSpPr/>
            <p:nvPr/>
          </p:nvSpPr>
          <p:spPr>
            <a:xfrm>
              <a:off x="0" y="0"/>
              <a:ext cx="4186516" cy="232229"/>
            </a:xfrm>
            <a:custGeom>
              <a:avLst/>
              <a:gdLst/>
              <a:ahLst/>
              <a:cxnLst/>
              <a:rect l="l" t="t" r="r" b="b"/>
              <a:pathLst>
                <a:path w="4186516" h="232229">
                  <a:moveTo>
                    <a:pt x="0" y="0"/>
                  </a:moveTo>
                  <a:lnTo>
                    <a:pt x="4186516" y="0"/>
                  </a:lnTo>
                  <a:lnTo>
                    <a:pt x="4186516" y="232229"/>
                  </a:lnTo>
                  <a:lnTo>
                    <a:pt x="0" y="232229"/>
                  </a:lnTo>
                  <a:close/>
                </a:path>
              </a:pathLst>
            </a:custGeom>
            <a:ln w="38100" cap="sq">
              <a:gradFill>
                <a:gsLst>
                  <a:gs pos="0">
                    <a:srgbClr val="0097B2">
                      <a:alpha val="100000"/>
                    </a:srgbClr>
                  </a:gs>
                  <a:gs pos="100000">
                    <a:srgbClr val="7ED957">
                      <a:alpha val="100000"/>
                    </a:srgbClr>
                  </a:gs>
                </a:gsLst>
                <a:lin ang="0"/>
              </a:gradFill>
              <a:prstDash val="solid"/>
              <a:miter/>
            </a:ln>
          </p:spPr>
          <p:txBody>
            <a:bodyPr/>
            <a:lstStyle/>
            <a:p>
              <a:endParaRPr lang="en-US"/>
            </a:p>
          </p:txBody>
        </p:sp>
        <p:sp>
          <p:nvSpPr>
            <p:cNvPr id="4" name="TextBox 4"/>
            <p:cNvSpPr txBox="1"/>
            <p:nvPr/>
          </p:nvSpPr>
          <p:spPr>
            <a:xfrm>
              <a:off x="0" y="-47625"/>
              <a:ext cx="4186516" cy="279854"/>
            </a:xfrm>
            <a:prstGeom prst="rect">
              <a:avLst/>
            </a:prstGeom>
          </p:spPr>
          <p:txBody>
            <a:bodyPr lIns="50800" tIns="50800" rIns="50800" bIns="50800" rtlCol="0" anchor="ctr"/>
            <a:lstStyle/>
            <a:p>
              <a:pPr algn="ctr">
                <a:lnSpc>
                  <a:spcPts val="3301"/>
                </a:lnSpc>
              </a:pPr>
              <a:endParaRPr/>
            </a:p>
          </p:txBody>
        </p:sp>
      </p:grpSp>
      <p:grpSp>
        <p:nvGrpSpPr>
          <p:cNvPr id="5" name="Group 5"/>
          <p:cNvGrpSpPr/>
          <p:nvPr/>
        </p:nvGrpSpPr>
        <p:grpSpPr>
          <a:xfrm>
            <a:off x="-836704" y="8549874"/>
            <a:ext cx="2548786" cy="2548786"/>
            <a:chOff x="0" y="0"/>
            <a:chExt cx="812800" cy="812800"/>
          </a:xfrm>
        </p:grpSpPr>
        <p:sp>
          <p:nvSpPr>
            <p:cNvPr id="6" name="Freeform 6"/>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7" name="TextBox 7"/>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8" name="Group 8"/>
          <p:cNvGrpSpPr/>
          <p:nvPr/>
        </p:nvGrpSpPr>
        <p:grpSpPr>
          <a:xfrm>
            <a:off x="8686800" y="5630796"/>
            <a:ext cx="1284626" cy="1411775"/>
            <a:chOff x="0" y="0"/>
            <a:chExt cx="1712835" cy="1882366"/>
          </a:xfrm>
        </p:grpSpPr>
        <p:grpSp>
          <p:nvGrpSpPr>
            <p:cNvPr id="9" name="Group 9"/>
            <p:cNvGrpSpPr/>
            <p:nvPr/>
          </p:nvGrpSpPr>
          <p:grpSpPr>
            <a:xfrm>
              <a:off x="614830" y="784361"/>
              <a:ext cx="1098005" cy="1098005"/>
              <a:chOff x="0" y="0"/>
              <a:chExt cx="812800" cy="812800"/>
            </a:xfrm>
          </p:grpSpPr>
          <p:sp>
            <p:nvSpPr>
              <p:cNvPr id="10" name="Freeform 10"/>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1" name="TextBox 11"/>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2" name="Group 12"/>
            <p:cNvGrpSpPr/>
            <p:nvPr/>
          </p:nvGrpSpPr>
          <p:grpSpPr>
            <a:xfrm>
              <a:off x="0" y="21419"/>
              <a:ext cx="812924" cy="812924"/>
              <a:chOff x="0" y="0"/>
              <a:chExt cx="812800" cy="812800"/>
            </a:xfrm>
          </p:grpSpPr>
          <p:sp>
            <p:nvSpPr>
              <p:cNvPr id="13" name="Freeform 13"/>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4" name="TextBox 14"/>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15" name="Group 15"/>
            <p:cNvGrpSpPr/>
            <p:nvPr/>
          </p:nvGrpSpPr>
          <p:grpSpPr>
            <a:xfrm>
              <a:off x="1284954" y="0"/>
              <a:ext cx="427881" cy="427881"/>
              <a:chOff x="0" y="0"/>
              <a:chExt cx="812800" cy="812800"/>
            </a:xfrm>
          </p:grpSpPr>
          <p:sp>
            <p:nvSpPr>
              <p:cNvPr id="16" name="Freeform 16"/>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17" name="TextBox 17"/>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grpSp>
        <p:nvGrpSpPr>
          <p:cNvPr id="18" name="Group 18"/>
          <p:cNvGrpSpPr/>
          <p:nvPr/>
        </p:nvGrpSpPr>
        <p:grpSpPr>
          <a:xfrm>
            <a:off x="16672783" y="-936694"/>
            <a:ext cx="2548786" cy="2548786"/>
            <a:chOff x="0" y="0"/>
            <a:chExt cx="812800" cy="812800"/>
          </a:xfrm>
        </p:grpSpPr>
        <p:sp>
          <p:nvSpPr>
            <p:cNvPr id="19" name="Freeform 19"/>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gradFill rotWithShape="1">
              <a:gsLst>
                <a:gs pos="0">
                  <a:srgbClr val="0097B2">
                    <a:alpha val="100000"/>
                  </a:srgbClr>
                </a:gs>
                <a:gs pos="100000">
                  <a:srgbClr val="7ED957">
                    <a:alpha val="100000"/>
                  </a:srgbClr>
                </a:gs>
              </a:gsLst>
              <a:lin ang="0"/>
            </a:gradFill>
          </p:spPr>
          <p:txBody>
            <a:bodyPr/>
            <a:lstStyle/>
            <a:p>
              <a:endParaRPr lang="en-US"/>
            </a:p>
          </p:txBody>
        </p:sp>
        <p:sp>
          <p:nvSpPr>
            <p:cNvPr id="20" name="TextBox 20"/>
            <p:cNvSpPr txBox="1"/>
            <p:nvPr/>
          </p:nvSpPr>
          <p:spPr>
            <a:xfrm>
              <a:off x="190500" y="142875"/>
              <a:ext cx="431800" cy="479425"/>
            </a:xfrm>
            <a:prstGeom prst="rect">
              <a:avLst/>
            </a:prstGeom>
          </p:spPr>
          <p:txBody>
            <a:bodyPr lIns="50800" tIns="50800" rIns="50800" bIns="50800" rtlCol="0" anchor="ctr"/>
            <a:lstStyle/>
            <a:p>
              <a:pPr algn="ctr">
                <a:lnSpc>
                  <a:spcPts val="3301"/>
                </a:lnSpc>
              </a:pPr>
              <a:endParaRPr/>
            </a:p>
          </p:txBody>
        </p:sp>
      </p:grpSp>
      <p:grpSp>
        <p:nvGrpSpPr>
          <p:cNvPr id="21" name="Group 21"/>
          <p:cNvGrpSpPr/>
          <p:nvPr/>
        </p:nvGrpSpPr>
        <p:grpSpPr>
          <a:xfrm>
            <a:off x="3054336" y="8549874"/>
            <a:ext cx="13337535" cy="458804"/>
            <a:chOff x="0" y="0"/>
            <a:chExt cx="17783379" cy="611739"/>
          </a:xfrm>
        </p:grpSpPr>
        <p:sp>
          <p:nvSpPr>
            <p:cNvPr id="22" name="Freeform 22"/>
            <p:cNvSpPr/>
            <p:nvPr/>
          </p:nvSpPr>
          <p:spPr>
            <a:xfrm>
              <a:off x="11702551" y="0"/>
              <a:ext cx="611739" cy="611739"/>
            </a:xfrm>
            <a:custGeom>
              <a:avLst/>
              <a:gdLst/>
              <a:ahLst/>
              <a:cxnLst/>
              <a:rect l="l" t="t" r="r" b="b"/>
              <a:pathLst>
                <a:path w="611739" h="611739">
                  <a:moveTo>
                    <a:pt x="0" y="0"/>
                  </a:moveTo>
                  <a:lnTo>
                    <a:pt x="611739" y="0"/>
                  </a:lnTo>
                  <a:lnTo>
                    <a:pt x="611739" y="611739"/>
                  </a:lnTo>
                  <a:lnTo>
                    <a:pt x="0" y="611739"/>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23" name="TextBox 23"/>
            <p:cNvSpPr txBox="1"/>
            <p:nvPr/>
          </p:nvSpPr>
          <p:spPr>
            <a:xfrm>
              <a:off x="6223680" y="8984"/>
              <a:ext cx="4964840" cy="526854"/>
            </a:xfrm>
            <a:prstGeom prst="rect">
              <a:avLst/>
            </a:prstGeom>
          </p:spPr>
          <p:txBody>
            <a:bodyPr lIns="0" tIns="0" rIns="0" bIns="0" rtlCol="0" anchor="t">
              <a:spAutoFit/>
            </a:bodyPr>
            <a:lstStyle/>
            <a:p>
              <a:pPr algn="l">
                <a:lnSpc>
                  <a:spcPts val="3404"/>
                </a:lnSpc>
                <a:spcBef>
                  <a:spcPct val="0"/>
                </a:spcBef>
              </a:pPr>
              <a:r>
                <a:rPr lang="en-US" sz="2432">
                  <a:solidFill>
                    <a:srgbClr val="3D3D3D"/>
                  </a:solidFill>
                  <a:latin typeface="Open Sans"/>
                  <a:ea typeface="Open Sans"/>
                  <a:cs typeface="Open Sans"/>
                  <a:sym typeface="Open Sans"/>
                </a:rPr>
                <a:t/>
              </a:r>
            </a:p>
          </p:txBody>
        </p:sp>
        <p:sp>
          <p:nvSpPr>
            <p:cNvPr id="24" name="TextBox 24"/>
            <p:cNvSpPr txBox="1"/>
            <p:nvPr/>
          </p:nvSpPr>
          <p:spPr>
            <a:xfrm>
              <a:off x="12510849" y="8984"/>
              <a:ext cx="5272531" cy="526854"/>
            </a:xfrm>
            <a:prstGeom prst="rect">
              <a:avLst/>
            </a:prstGeom>
          </p:spPr>
          <p:txBody>
            <a:bodyPr lIns="0" tIns="0" rIns="0" bIns="0" rtlCol="0" anchor="t">
              <a:spAutoFit/>
            </a:bodyPr>
            <a:lstStyle/>
            <a:p>
              <a:pPr algn="l">
                <a:lnSpc>
                  <a:spcPts val="3404"/>
                </a:lnSpc>
                <a:spcBef>
                  <a:spcPct val="0"/>
                </a:spcBef>
              </a:pPr>
              <a:r>
                <a:rPr lang="en-US" sz="2432">
                  <a:solidFill>
                    <a:srgbClr val="3D3D3D"/>
                  </a:solidFill>
                  <a:latin typeface="Open Sans"/>
                  <a:ea typeface="Open Sans"/>
                  <a:cs typeface="Open Sans"/>
                  <a:sym typeface="Open Sans"/>
                </a:rPr>
                <a:t/>
              </a:r>
            </a:p>
          </p:txBody>
        </p:sp>
        <p:sp>
          <p:nvSpPr>
            <p:cNvPr id="25" name="TextBox 25"/>
            <p:cNvSpPr txBox="1"/>
            <p:nvPr/>
          </p:nvSpPr>
          <p:spPr>
            <a:xfrm>
              <a:off x="0" y="8984"/>
              <a:ext cx="5709649" cy="526854"/>
            </a:xfrm>
            <a:prstGeom prst="rect">
              <a:avLst/>
            </a:prstGeom>
          </p:spPr>
          <p:txBody>
            <a:bodyPr lIns="0" tIns="0" rIns="0" bIns="0" rtlCol="0" anchor="t">
              <a:spAutoFit/>
            </a:bodyPr>
            <a:lstStyle/>
            <a:p>
              <a:pPr algn="l">
                <a:lnSpc>
                  <a:spcPts val="3404"/>
                </a:lnSpc>
                <a:spcBef>
                  <a:spcPct val="0"/>
                </a:spcBef>
              </a:pPr>
              <a:r>
                <a:rPr lang="en-US" sz="2432">
                  <a:solidFill>
                    <a:srgbClr val="3D3D3D"/>
                  </a:solidFill>
                  <a:latin typeface="Open Sans"/>
                  <a:ea typeface="Open Sans"/>
                  <a:cs typeface="Open Sans"/>
                  <a:sym typeface="Open Sans"/>
                </a:rPr>
                <a:t>Dr. Carl J Logan</a:t>
              </a:r>
            </a:p>
          </p:txBody>
        </p:sp>
      </p:grpSp>
      <p:sp>
        <p:nvSpPr>
          <p:cNvPr id="26" name="Freeform 26"/>
          <p:cNvSpPr/>
          <p:nvPr/>
        </p:nvSpPr>
        <p:spPr>
          <a:xfrm>
            <a:off x="2386277" y="8569284"/>
            <a:ext cx="419985" cy="419985"/>
          </a:xfrm>
          <a:custGeom>
            <a:avLst/>
            <a:gdLst/>
            <a:ahLst/>
            <a:cxnLst/>
            <a:rect l="l" t="t" r="r" b="b"/>
            <a:pathLst>
              <a:path w="419985" h="419985">
                <a:moveTo>
                  <a:pt x="0" y="0"/>
                </a:moveTo>
                <a:lnTo>
                  <a:pt x="419985" y="0"/>
                </a:lnTo>
                <a:lnTo>
                  <a:pt x="419985" y="419985"/>
                </a:lnTo>
                <a:lnTo>
                  <a:pt x="0" y="4199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7" name="Freeform 27"/>
          <p:cNvSpPr/>
          <p:nvPr/>
        </p:nvSpPr>
        <p:spPr>
          <a:xfrm>
            <a:off x="7012136" y="8542337"/>
            <a:ext cx="459184" cy="459184"/>
          </a:xfrm>
          <a:custGeom>
            <a:avLst/>
            <a:gdLst/>
            <a:ahLst/>
            <a:cxnLst/>
            <a:rect l="l" t="t" r="r" b="b"/>
            <a:pathLst>
              <a:path w="459184" h="459184">
                <a:moveTo>
                  <a:pt x="0" y="0"/>
                </a:moveTo>
                <a:lnTo>
                  <a:pt x="459185" y="0"/>
                </a:lnTo>
                <a:lnTo>
                  <a:pt x="459185" y="459185"/>
                </a:lnTo>
                <a:lnTo>
                  <a:pt x="0" y="45918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8" name="TextBox 28"/>
          <p:cNvSpPr txBox="1"/>
          <p:nvPr/>
        </p:nvSpPr>
        <p:spPr>
          <a:xfrm>
            <a:off x="6728894" y="1514823"/>
            <a:ext cx="5810940" cy="1377557"/>
          </a:xfrm>
          <a:prstGeom prst="rect">
            <a:avLst/>
          </a:prstGeom>
        </p:spPr>
        <p:txBody>
          <a:bodyPr lIns="0" tIns="0" rIns="0" bIns="0" rtlCol="0" anchor="t">
            <a:spAutoFit/>
          </a:bodyPr>
          <a:lstStyle/>
          <a:p>
            <a:pPr marL="0" lvl="0" indent="0" algn="l">
              <a:lnSpc>
                <a:spcPts val="13421"/>
              </a:lnSpc>
            </a:pPr>
            <a:r>
              <a:rPr lang="en-US" sz="2800" dirty="0">
                <a:solidFill>
                  <a:srgbClr val="00A8A6"/>
                </a:solidFill>
                <a:latin typeface="Montserrat"/>
                <a:ea typeface="Montserrat"/>
                <a:cs typeface="Montserrat"/>
                <a:sym typeface="Montserrat"/>
              </a:rPr>
              <a:t>Thank You for Your Participation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1350</Words>
  <Application>Microsoft Office PowerPoint</Application>
  <PresentationFormat>Custom</PresentationFormat>
  <Paragraphs>73</Paragraphs>
  <Slides>12</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2" baseType="lpstr">
      <vt:lpstr>Arial</vt:lpstr>
      <vt:lpstr>Open Sans</vt:lpstr>
      <vt:lpstr>Montserrat Italics</vt:lpstr>
      <vt:lpstr>Montserrat Bold</vt:lpstr>
      <vt:lpstr>Montserrat</vt:lpstr>
      <vt:lpstr>Open Sans Bold</vt:lpstr>
      <vt:lpstr>Open Sans Italics</vt:lpstr>
      <vt:lpstr>Calibri</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Through The Door - Carl J Logan</dc:title>
  <dc:creator>pcfok</dc:creator>
  <cp:lastModifiedBy>Carl Logan</cp:lastModifiedBy>
  <cp:revision>2</cp:revision>
  <dcterms:created xsi:type="dcterms:W3CDTF">2006-08-16T00:00:00Z</dcterms:created>
  <dcterms:modified xsi:type="dcterms:W3CDTF">2026-02-17T16:30:41Z</dcterms:modified>
  <dc:identifier>DAG8cM5VWa4</dc:identifier>
</cp:coreProperties>
</file>